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7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1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2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3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17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18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19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notesSlides/notesSlide20.xml" ContentType="application/vnd.openxmlformats-officedocument.presentationml.notesSl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notesSlides/notesSlide21.xml" ContentType="application/vnd.openxmlformats-officedocument.presentationml.notesSlid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notesSlides/notesSlide22.xml" ContentType="application/vnd.openxmlformats-officedocument.presentationml.notesSlid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handoutMasterIdLst>
    <p:handoutMasterId r:id="rId27"/>
  </p:handoutMasterIdLst>
  <p:sldIdLst>
    <p:sldId id="256" r:id="rId3"/>
    <p:sldId id="257" r:id="rId4"/>
    <p:sldId id="312" r:id="rId5"/>
    <p:sldId id="258" r:id="rId6"/>
    <p:sldId id="309" r:id="rId7"/>
    <p:sldId id="307" r:id="rId8"/>
    <p:sldId id="310" r:id="rId9"/>
    <p:sldId id="311" r:id="rId10"/>
    <p:sldId id="314" r:id="rId11"/>
    <p:sldId id="315" r:id="rId12"/>
    <p:sldId id="316" r:id="rId13"/>
    <p:sldId id="317" r:id="rId14"/>
    <p:sldId id="318" r:id="rId15"/>
    <p:sldId id="321" r:id="rId16"/>
    <p:sldId id="320" r:id="rId17"/>
    <p:sldId id="319" r:id="rId18"/>
    <p:sldId id="322" r:id="rId19"/>
    <p:sldId id="323" r:id="rId20"/>
    <p:sldId id="324" r:id="rId21"/>
    <p:sldId id="326" r:id="rId22"/>
    <p:sldId id="327" r:id="rId23"/>
    <p:sldId id="328" r:id="rId24"/>
    <p:sldId id="295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7" userDrawn="1">
          <p15:clr>
            <a:srgbClr val="A4A3A4"/>
          </p15:clr>
        </p15:guide>
        <p15:guide id="2" pos="7151" userDrawn="1">
          <p15:clr>
            <a:srgbClr val="A4A3A4"/>
          </p15:clr>
        </p15:guide>
        <p15:guide id="3" pos="1822" userDrawn="1">
          <p15:clr>
            <a:srgbClr val="A4A3A4"/>
          </p15:clr>
        </p15:guide>
        <p15:guide id="4" orient="horz" pos="640" userDrawn="1">
          <p15:clr>
            <a:srgbClr val="A4A3A4"/>
          </p15:clr>
        </p15:guide>
        <p15:guide id="5" orient="horz" pos="1570" userDrawn="1">
          <p15:clr>
            <a:srgbClr val="A4A3A4"/>
          </p15:clr>
        </p15:guide>
        <p15:guide id="6" orient="horz" pos="1298" userDrawn="1">
          <p15:clr>
            <a:srgbClr val="A4A3A4"/>
          </p15:clr>
        </p15:guide>
        <p15:guide id="7" pos="506" userDrawn="1">
          <p15:clr>
            <a:srgbClr val="A4A3A4"/>
          </p15:clr>
        </p15:guide>
        <p15:guide id="8" pos="1912" userDrawn="1">
          <p15:clr>
            <a:srgbClr val="A4A3A4"/>
          </p15:clr>
        </p15:guide>
        <p15:guide id="9" orient="horz" pos="709" userDrawn="1">
          <p15:clr>
            <a:srgbClr val="A4A3A4"/>
          </p15:clr>
        </p15:guide>
        <p15:guide id="10" pos="3681" userDrawn="1">
          <p15:clr>
            <a:srgbClr val="A4A3A4"/>
          </p15:clr>
        </p15:guide>
        <p15:guide id="11" orient="horz" pos="254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1" d="100"/>
          <a:sy n="61" d="100"/>
        </p:scale>
        <p:origin x="54" y="168"/>
      </p:cViewPr>
      <p:guideLst>
        <p:guide orient="horz" pos="3407"/>
        <p:guide pos="7151"/>
        <p:guide pos="1822"/>
        <p:guide orient="horz" pos="640"/>
        <p:guide orient="horz" pos="1570"/>
        <p:guide orient="horz" pos="1298"/>
        <p:guide pos="506"/>
        <p:guide pos="1912"/>
        <p:guide orient="horz" pos="709"/>
        <p:guide pos="3681"/>
        <p:guide orient="horz" pos="254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8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9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0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1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2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3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4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5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6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7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8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9.xlsx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794822751373751E-3"/>
          <c:y val="0"/>
          <c:w val="0.93005138994697778"/>
          <c:h val="0.886832329986232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6916304"/>
        <c:axId val="157083088"/>
      </c:barChart>
      <c:catAx>
        <c:axId val="1569163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7083088"/>
        <c:crosses val="autoZero"/>
        <c:auto val="1"/>
        <c:lblAlgn val="ctr"/>
        <c:lblOffset val="100"/>
        <c:noMultiLvlLbl val="0"/>
      </c:catAx>
      <c:valAx>
        <c:axId val="1570830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6916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Компания</a:t>
            </a:r>
            <a:r>
              <a:rPr lang="ru-RU" baseline="0" dirty="0" smtClean="0"/>
              <a:t> А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С</c:v>
                </c:pt>
                <c:pt idx="1">
                  <c:v>В</c:v>
                </c:pt>
                <c:pt idx="2">
                  <c:v>З</c:v>
                </c:pt>
                <c:pt idx="3">
                  <c:v>Юг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</c:v>
                </c:pt>
                <c:pt idx="1">
                  <c:v>25</c:v>
                </c:pt>
                <c:pt idx="2">
                  <c:v>27</c:v>
                </c:pt>
                <c:pt idx="3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7571688"/>
        <c:axId val="367571296"/>
      </c:barChart>
      <c:catAx>
        <c:axId val="367571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7571296"/>
        <c:crosses val="autoZero"/>
        <c:auto val="1"/>
        <c:lblAlgn val="ctr"/>
        <c:lblOffset val="100"/>
        <c:noMultiLvlLbl val="0"/>
      </c:catAx>
      <c:valAx>
        <c:axId val="36757129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67571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Компания</a:t>
            </a:r>
            <a:r>
              <a:rPr lang="ru-RU" baseline="0" dirty="0" smtClean="0"/>
              <a:t> В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Юг</c:v>
                </c:pt>
                <c:pt idx="1">
                  <c:v>З</c:v>
                </c:pt>
                <c:pt idx="2">
                  <c:v>В</c:v>
                </c:pt>
                <c:pt idx="3">
                  <c:v>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27</c:v>
                </c:pt>
                <c:pt idx="2">
                  <c:v>28</c:v>
                </c:pt>
                <c:pt idx="3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5619504"/>
        <c:axId val="205619896"/>
      </c:barChart>
      <c:catAx>
        <c:axId val="205619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5619896"/>
        <c:crosses val="autoZero"/>
        <c:auto val="1"/>
        <c:lblAlgn val="ctr"/>
        <c:lblOffset val="100"/>
        <c:noMultiLvlLbl val="0"/>
      </c:catAx>
      <c:valAx>
        <c:axId val="20561989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5619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646125041377927E-2"/>
          <c:y val="0.11172510853164438"/>
          <c:w val="0.93635396161417328"/>
          <c:h val="0.7674867269016530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2"/>
                <c:pt idx="0">
                  <c:v>Компания А</c:v>
                </c:pt>
                <c:pt idx="1">
                  <c:v>Компания Б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</c:v>
                </c:pt>
                <c:pt idx="1">
                  <c:v>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Юг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2"/>
                <c:pt idx="0">
                  <c:v>Компания А</c:v>
                </c:pt>
                <c:pt idx="1">
                  <c:v>Компания Б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35</c:v>
                </c:pt>
                <c:pt idx="1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2"/>
                <c:pt idx="0">
                  <c:v>Компания А</c:v>
                </c:pt>
                <c:pt idx="1">
                  <c:v>Компания Б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27</c:v>
                </c:pt>
                <c:pt idx="1">
                  <c:v>27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2"/>
                <c:pt idx="0">
                  <c:v>Компания А</c:v>
                </c:pt>
                <c:pt idx="1">
                  <c:v>Компания Б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25</c:v>
                </c:pt>
                <c:pt idx="1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9370264"/>
        <c:axId val="279370656"/>
      </c:barChart>
      <c:catAx>
        <c:axId val="279370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9370656"/>
        <c:crosses val="autoZero"/>
        <c:auto val="1"/>
        <c:lblAlgn val="ctr"/>
        <c:lblOffset val="100"/>
        <c:noMultiLvlLbl val="0"/>
      </c:catAx>
      <c:valAx>
        <c:axId val="2793706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79370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1.3847159631364623E-2"/>
          <c:y val="0.22454425936706021"/>
          <c:w val="0.10927916702465754"/>
          <c:h val="0.564821103823290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Количество контрактов,</a:t>
            </a:r>
            <a:r>
              <a:rPr lang="ru-RU" baseline="0" dirty="0" smtClean="0"/>
              <a:t> заключенных в январе-августе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Лист1!$A$2:$A$9</c:f>
              <c:strCache>
                <c:ptCount val="8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50</c:v>
                </c:pt>
                <c:pt idx="1">
                  <c:v>55</c:v>
                </c:pt>
                <c:pt idx="2">
                  <c:v>48</c:v>
                </c:pt>
                <c:pt idx="3">
                  <c:v>52</c:v>
                </c:pt>
                <c:pt idx="4">
                  <c:v>56</c:v>
                </c:pt>
                <c:pt idx="5">
                  <c:v>60</c:v>
                </c:pt>
                <c:pt idx="6">
                  <c:v>55</c:v>
                </c:pt>
                <c:pt idx="7">
                  <c:v>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096208"/>
        <c:axId val="369095424"/>
      </c:lineChart>
      <c:catAx>
        <c:axId val="369096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9095424"/>
        <c:crosses val="autoZero"/>
        <c:auto val="1"/>
        <c:lblAlgn val="ctr"/>
        <c:lblOffset val="100"/>
        <c:noMultiLvlLbl val="0"/>
      </c:catAx>
      <c:valAx>
        <c:axId val="369095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9096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У компании </a:t>
            </a:r>
            <a:r>
              <a:rPr lang="ru-RU" dirty="0" smtClean="0"/>
              <a:t>В </a:t>
            </a:r>
            <a:r>
              <a:rPr lang="ru-RU" dirty="0"/>
              <a:t>наименьшая</a:t>
            </a:r>
          </a:p>
          <a:p>
            <a:pPr>
              <a:defRPr/>
            </a:pPr>
            <a:r>
              <a:rPr lang="ru-RU" dirty="0"/>
              <a:t>доля продаж в отрасли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Компания А</c:v>
                </c:pt>
                <c:pt idx="1">
                  <c:v>Компания Б</c:v>
                </c:pt>
                <c:pt idx="2">
                  <c:v>Компания В</c:v>
                </c:pt>
                <c:pt idx="3">
                  <c:v>Компания 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</c:v>
                </c:pt>
                <c:pt idx="1">
                  <c:v>20</c:v>
                </c:pt>
                <c:pt idx="2">
                  <c:v>15</c:v>
                </c:pt>
                <c:pt idx="3">
                  <c:v>35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Объем продаж продолжает расти,</a:t>
            </a:r>
            <a:r>
              <a:rPr lang="ru-RU" baseline="0" dirty="0" smtClean="0"/>
              <a:t> несмотря на спад в 2000 г. вызванный забастовкой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Лист1!$A$2:$A$8</c:f>
              <c:numCache>
                <c:formatCode>General</c:formatCode>
                <c:ptCount val="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28</c:v>
                </c:pt>
                <c:pt idx="5">
                  <c:v>26</c:v>
                </c:pt>
                <c:pt idx="6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2636208"/>
        <c:axId val="442638168"/>
      </c:barChart>
      <c:catAx>
        <c:axId val="442636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2638168"/>
        <c:crosses val="autoZero"/>
        <c:auto val="1"/>
        <c:lblAlgn val="ctr"/>
        <c:lblOffset val="100"/>
        <c:noMultiLvlLbl val="0"/>
      </c:catAx>
      <c:valAx>
        <c:axId val="442638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2636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Большинство сделок производится в диапазоне</a:t>
            </a:r>
            <a:r>
              <a:rPr lang="ru-RU" baseline="0" dirty="0" smtClean="0"/>
              <a:t> от 30 до 50 долл.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Лист1!$A$2:$A$11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</c:v>
                </c:pt>
                <c:pt idx="1">
                  <c:v>150</c:v>
                </c:pt>
                <c:pt idx="2">
                  <c:v>250</c:v>
                </c:pt>
                <c:pt idx="3">
                  <c:v>300</c:v>
                </c:pt>
                <c:pt idx="4">
                  <c:v>300</c:v>
                </c:pt>
                <c:pt idx="5">
                  <c:v>250</c:v>
                </c:pt>
                <c:pt idx="6">
                  <c:v>150</c:v>
                </c:pt>
                <c:pt idx="7">
                  <c:v>50</c:v>
                </c:pt>
                <c:pt idx="8">
                  <c:v>20</c:v>
                </c:pt>
                <c:pt idx="9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Лист1!$A$2:$A$11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Лист1!$C$2:$C$11</c:f>
              <c:numCache>
                <c:formatCode>General</c:formatCode>
                <c:ptCount val="10"/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Лист1!$A$2:$A$11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Лист1!$D$2:$D$11</c:f>
              <c:numCache>
                <c:formatCode>General</c:formatCode>
                <c:ptCount val="10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2639344"/>
        <c:axId val="442637384"/>
      </c:lineChart>
      <c:catAx>
        <c:axId val="442639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2637384"/>
        <c:crosses val="autoZero"/>
        <c:auto val="1"/>
        <c:lblAlgn val="ctr"/>
        <c:lblOffset val="100"/>
        <c:noMultiLvlLbl val="0"/>
      </c:catAx>
      <c:valAx>
        <c:axId val="44263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2639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Связь между размером скидки и объемом реализации</a:t>
            </a:r>
            <a:r>
              <a:rPr lang="ru-RU" baseline="0" dirty="0" smtClean="0"/>
              <a:t> отсутствует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Лист1!$A$2:$A$11</c:f>
              <c:numCache>
                <c:formatCode>General</c:formatCode>
                <c:ptCount val="10"/>
                <c:pt idx="0">
                  <c:v>20</c:v>
                </c:pt>
                <c:pt idx="1">
                  <c:v>20</c:v>
                </c:pt>
                <c:pt idx="2">
                  <c:v>26</c:v>
                </c:pt>
                <c:pt idx="3">
                  <c:v>10</c:v>
                </c:pt>
                <c:pt idx="4">
                  <c:v>20</c:v>
                </c:pt>
                <c:pt idx="5">
                  <c:v>10</c:v>
                </c:pt>
                <c:pt idx="6">
                  <c:v>15</c:v>
                </c:pt>
                <c:pt idx="7">
                  <c:v>30</c:v>
                </c:pt>
                <c:pt idx="8">
                  <c:v>40</c:v>
                </c:pt>
                <c:pt idx="9">
                  <c:v>15</c:v>
                </c:pt>
              </c:numCache>
            </c:numRef>
          </c:xVal>
          <c:yVal>
            <c:numRef>
              <c:f>Лист1!$B$2:$B$11</c:f>
              <c:numCache>
                <c:formatCode>General</c:formatCode>
                <c:ptCount val="10"/>
                <c:pt idx="0">
                  <c:v>20</c:v>
                </c:pt>
                <c:pt idx="1">
                  <c:v>30</c:v>
                </c:pt>
                <c:pt idx="2">
                  <c:v>15</c:v>
                </c:pt>
                <c:pt idx="3">
                  <c:v>30</c:v>
                </c:pt>
                <c:pt idx="4">
                  <c:v>15</c:v>
                </c:pt>
                <c:pt idx="5">
                  <c:v>20</c:v>
                </c:pt>
                <c:pt idx="6">
                  <c:v>30</c:v>
                </c:pt>
                <c:pt idx="7">
                  <c:v>29</c:v>
                </c:pt>
                <c:pt idx="8">
                  <c:v>10</c:v>
                </c:pt>
                <c:pt idx="9">
                  <c:v>15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0181440"/>
        <c:axId val="250181048"/>
      </c:scatterChart>
      <c:valAx>
        <c:axId val="2501814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 smtClean="0"/>
                  <a:t>Количество</a:t>
                </a:r>
                <a:r>
                  <a:rPr lang="ru-RU" baseline="0" dirty="0" smtClean="0"/>
                  <a:t> проданных </a:t>
                </a:r>
                <a:r>
                  <a:rPr lang="ru-RU" baseline="0" dirty="0" err="1" smtClean="0"/>
                  <a:t>ед.товара</a:t>
                </a:r>
                <a:endParaRPr lang="ru-RU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0181048"/>
        <c:crosses val="autoZero"/>
        <c:crossBetween val="midCat"/>
      </c:valAx>
      <c:valAx>
        <c:axId val="250181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 smtClean="0"/>
                  <a:t>Скидка</a:t>
                </a:r>
                <a:endParaRPr lang="ru-RU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018144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У компании </a:t>
            </a:r>
            <a:r>
              <a:rPr lang="ru-RU" dirty="0" smtClean="0"/>
              <a:t>А наибольшая</a:t>
            </a:r>
            <a:endParaRPr lang="ru-RU" dirty="0"/>
          </a:p>
          <a:p>
            <a:pPr>
              <a:defRPr/>
            </a:pPr>
            <a:r>
              <a:rPr lang="ru-RU" dirty="0"/>
              <a:t>доля продаж в отрасли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Компания А</c:v>
                </c:pt>
                <c:pt idx="1">
                  <c:v>Компания Б</c:v>
                </c:pt>
                <c:pt idx="2">
                  <c:v>Компания В</c:v>
                </c:pt>
                <c:pt idx="3">
                  <c:v>Компания 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</c:v>
                </c:pt>
                <c:pt idx="1">
                  <c:v>20</c:v>
                </c:pt>
                <c:pt idx="2">
                  <c:v>15</c:v>
                </c:pt>
                <c:pt idx="3">
                  <c:v>28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Клиент занимает четвертое место по рентабельности  продаж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Компания Г</c:v>
                </c:pt>
                <c:pt idx="1">
                  <c:v>Компания В</c:v>
                </c:pt>
                <c:pt idx="2">
                  <c:v>Клиент</c:v>
                </c:pt>
                <c:pt idx="3">
                  <c:v>Компания 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40</c:v>
                </c:pt>
                <c:pt idx="2">
                  <c:v>15</c:v>
                </c:pt>
                <c:pt idx="3">
                  <c:v>25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4607656"/>
        <c:axId val="114609616"/>
      </c:barChart>
      <c:catAx>
        <c:axId val="114607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4609616"/>
        <c:crosses val="autoZero"/>
        <c:auto val="1"/>
        <c:lblAlgn val="ctr"/>
        <c:lblOffset val="100"/>
        <c:noMultiLvlLbl val="0"/>
      </c:catAx>
      <c:valAx>
        <c:axId val="11460961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crossAx val="114607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076544097236168E-2"/>
          <c:y val="0.24026095259928418"/>
          <c:w val="0.67721010958091765"/>
          <c:h val="0.4570486962637819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888216"/>
        <c:axId val="157984064"/>
      </c:lineChart>
      <c:catAx>
        <c:axId val="1568882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7984064"/>
        <c:crosses val="autoZero"/>
        <c:auto val="1"/>
        <c:lblAlgn val="ctr"/>
        <c:lblOffset val="100"/>
        <c:noMultiLvlLbl val="0"/>
      </c:catAx>
      <c:valAx>
        <c:axId val="1579840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6888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Линейчатая с накоплением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1227600"/>
        <c:axId val="289230744"/>
      </c:barChart>
      <c:catAx>
        <c:axId val="3712276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89230744"/>
        <c:crosses val="autoZero"/>
        <c:auto val="1"/>
        <c:lblAlgn val="ctr"/>
        <c:lblOffset val="100"/>
        <c:noMultiLvlLbl val="0"/>
      </c:catAx>
      <c:valAx>
        <c:axId val="28923074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71227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Объемная линейчатая</a:t>
            </a:r>
            <a:r>
              <a:rPr lang="ru-RU" baseline="0" dirty="0" smtClean="0"/>
              <a:t> с накоплением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9231136"/>
        <c:axId val="289236624"/>
        <c:axId val="0"/>
      </c:bar3DChart>
      <c:catAx>
        <c:axId val="2892311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89236624"/>
        <c:crosses val="autoZero"/>
        <c:auto val="1"/>
        <c:lblAlgn val="ctr"/>
        <c:lblOffset val="100"/>
        <c:noMultiLvlLbl val="0"/>
      </c:catAx>
      <c:valAx>
        <c:axId val="28923662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89231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Объемная линейчатая с</a:t>
            </a:r>
            <a:r>
              <a:rPr lang="ru-RU" baseline="0" dirty="0" smtClean="0"/>
              <a:t> группировкой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9637136"/>
        <c:axId val="249635176"/>
        <c:axId val="0"/>
      </c:bar3DChart>
      <c:catAx>
        <c:axId val="2496371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49635176"/>
        <c:crosses val="autoZero"/>
        <c:auto val="1"/>
        <c:lblAlgn val="ctr"/>
        <c:lblOffset val="100"/>
        <c:noMultiLvlLbl val="0"/>
      </c:catAx>
      <c:valAx>
        <c:axId val="24963517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496371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Объем продаж продолжает расти,</a:t>
            </a:r>
            <a:r>
              <a:rPr lang="ru-RU" baseline="0" dirty="0" smtClean="0"/>
              <a:t> несмотря на спад в 2000 г. вызванный забастовкой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Лист1!$A$2:$A$8</c:f>
              <c:numCache>
                <c:formatCode>General</c:formatCode>
                <c:ptCount val="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28</c:v>
                </c:pt>
                <c:pt idx="5">
                  <c:v>26</c:v>
                </c:pt>
                <c:pt idx="6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3302952"/>
        <c:axId val="249631256"/>
      </c:barChart>
      <c:catAx>
        <c:axId val="243302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9631256"/>
        <c:crosses val="autoZero"/>
        <c:auto val="1"/>
        <c:lblAlgn val="ctr"/>
        <c:lblOffset val="100"/>
        <c:noMultiLvlLbl val="0"/>
      </c:catAx>
      <c:valAx>
        <c:axId val="249631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3302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62" b="0" i="0" u="none" strike="noStrike" baseline="0" dirty="0" smtClean="0">
                <a:effectLst/>
              </a:rPr>
              <a:t>Объем продаж продолжает расти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1986</c:v>
                </c:pt>
                <c:pt idx="1">
                  <c:v>1991</c:v>
                </c:pt>
                <c:pt idx="2">
                  <c:v>1996</c:v>
                </c:pt>
                <c:pt idx="3">
                  <c:v>2001</c:v>
                </c:pt>
                <c:pt idx="4">
                  <c:v>2006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25</c:v>
                </c:pt>
                <c:pt idx="1">
                  <c:v>20</c:v>
                </c:pt>
                <c:pt idx="2">
                  <c:v>60</c:v>
                </c:pt>
                <c:pt idx="3">
                  <c:v>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7397760"/>
        <c:axId val="357397368"/>
      </c:lineChart>
      <c:catAx>
        <c:axId val="35739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7397368"/>
        <c:crosses val="autoZero"/>
        <c:auto val="1"/>
        <c:lblAlgn val="ctr"/>
        <c:lblOffset val="100"/>
        <c:noMultiLvlLbl val="0"/>
      </c:catAx>
      <c:valAx>
        <c:axId val="3573973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57397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007622524695242E-2"/>
          <c:y val="6.8171062248887596E-2"/>
          <c:w val="0.93507702109950341"/>
          <c:h val="0.9166798128069151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3330816"/>
        <c:axId val="357398152"/>
        <c:axId val="442573280"/>
      </c:bar3DChart>
      <c:catAx>
        <c:axId val="2433308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57398152"/>
        <c:crosses val="autoZero"/>
        <c:auto val="1"/>
        <c:lblAlgn val="ctr"/>
        <c:lblOffset val="100"/>
        <c:noMultiLvlLbl val="0"/>
      </c:catAx>
      <c:valAx>
        <c:axId val="3573981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43330816"/>
        <c:crosses val="autoZero"/>
        <c:crossBetween val="between"/>
      </c:valAx>
      <c:serAx>
        <c:axId val="442573280"/>
        <c:scaling>
          <c:orientation val="minMax"/>
        </c:scaling>
        <c:delete val="1"/>
        <c:axPos val="b"/>
        <c:majorTickMark val="none"/>
        <c:minorTickMark val="none"/>
        <c:tickLblPos val="nextTo"/>
        <c:crossAx val="357398152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159762065749338E-2"/>
          <c:y val="8.2744322973896126E-2"/>
          <c:w val="0.9240693192219307"/>
          <c:h val="0.908981244728714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608440"/>
        <c:axId val="114614320"/>
      </c:barChart>
      <c:catAx>
        <c:axId val="1146084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4614320"/>
        <c:crosses val="autoZero"/>
        <c:auto val="1"/>
        <c:lblAlgn val="ctr"/>
        <c:lblOffset val="100"/>
        <c:noMultiLvlLbl val="0"/>
      </c:catAx>
      <c:valAx>
        <c:axId val="1146143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4608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75%</a:t>
            </a:r>
            <a:r>
              <a:rPr lang="ru-RU" baseline="0" dirty="0" smtClean="0"/>
              <a:t> наших сотрудников зарабатывают больше 30 </a:t>
            </a:r>
            <a:r>
              <a:rPr lang="ru-RU" baseline="0" dirty="0" err="1" smtClean="0"/>
              <a:t>тыс.долларов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&gt;10</c:v>
                </c:pt>
                <c:pt idx="1">
                  <c:v>10--19</c:v>
                </c:pt>
                <c:pt idx="2">
                  <c:v>12--29</c:v>
                </c:pt>
                <c:pt idx="3">
                  <c:v>30--39</c:v>
                </c:pt>
                <c:pt idx="4">
                  <c:v>40--49</c:v>
                </c:pt>
                <c:pt idx="5">
                  <c:v>50---69</c:v>
                </c:pt>
                <c:pt idx="6">
                  <c:v>60+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</c:v>
                </c:pt>
                <c:pt idx="1">
                  <c:v>15</c:v>
                </c:pt>
                <c:pt idx="2">
                  <c:v>20</c:v>
                </c:pt>
                <c:pt idx="3">
                  <c:v>50</c:v>
                </c:pt>
                <c:pt idx="4">
                  <c:v>48</c:v>
                </c:pt>
                <c:pt idx="5">
                  <c:v>46</c:v>
                </c:pt>
                <c:pt idx="6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3333560"/>
        <c:axId val="243331992"/>
      </c:barChart>
      <c:catAx>
        <c:axId val="243333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3331992"/>
        <c:crosses val="autoZero"/>
        <c:auto val="1"/>
        <c:lblAlgn val="ctr"/>
        <c:lblOffset val="100"/>
        <c:noMultiLvlLbl val="0"/>
      </c:catAx>
      <c:valAx>
        <c:axId val="243331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3333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Большинство сделок производится в диапазоне</a:t>
            </a:r>
            <a:r>
              <a:rPr lang="ru-RU" baseline="0" dirty="0" smtClean="0"/>
              <a:t> от 30 до 50 долл.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Лист1!$A$2:$A$11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</c:v>
                </c:pt>
                <c:pt idx="1">
                  <c:v>150</c:v>
                </c:pt>
                <c:pt idx="2">
                  <c:v>250</c:v>
                </c:pt>
                <c:pt idx="3">
                  <c:v>300</c:v>
                </c:pt>
                <c:pt idx="4">
                  <c:v>300</c:v>
                </c:pt>
                <c:pt idx="5">
                  <c:v>250</c:v>
                </c:pt>
                <c:pt idx="6">
                  <c:v>150</c:v>
                </c:pt>
                <c:pt idx="7">
                  <c:v>50</c:v>
                </c:pt>
                <c:pt idx="8">
                  <c:v>20</c:v>
                </c:pt>
                <c:pt idx="9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Лист1!$A$2:$A$11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Лист1!$C$2:$C$11</c:f>
              <c:numCache>
                <c:formatCode>General</c:formatCode>
                <c:ptCount val="10"/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Лист1!$A$2:$A$11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Лист1!$D$2:$D$11</c:f>
              <c:numCache>
                <c:formatCode>General</c:formatCode>
                <c:ptCount val="10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7807416"/>
        <c:axId val="357807024"/>
      </c:lineChart>
      <c:catAx>
        <c:axId val="357807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7807024"/>
        <c:crosses val="autoZero"/>
        <c:auto val="1"/>
        <c:lblAlgn val="ctr"/>
        <c:lblOffset val="100"/>
        <c:noMultiLvlLbl val="0"/>
      </c:catAx>
      <c:valAx>
        <c:axId val="357807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7807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Связь между размером скидки и объемом реализации</a:t>
            </a:r>
            <a:r>
              <a:rPr lang="ru-RU" baseline="0" dirty="0" smtClean="0"/>
              <a:t> отсутствует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Лист1!$A$2:$A$11</c:f>
              <c:numCache>
                <c:formatCode>General</c:formatCode>
                <c:ptCount val="10"/>
                <c:pt idx="0">
                  <c:v>20</c:v>
                </c:pt>
                <c:pt idx="1">
                  <c:v>20</c:v>
                </c:pt>
                <c:pt idx="2">
                  <c:v>26</c:v>
                </c:pt>
                <c:pt idx="3">
                  <c:v>10</c:v>
                </c:pt>
                <c:pt idx="4">
                  <c:v>20</c:v>
                </c:pt>
                <c:pt idx="5">
                  <c:v>10</c:v>
                </c:pt>
                <c:pt idx="6">
                  <c:v>15</c:v>
                </c:pt>
                <c:pt idx="7">
                  <c:v>30</c:v>
                </c:pt>
                <c:pt idx="8">
                  <c:v>40</c:v>
                </c:pt>
                <c:pt idx="9">
                  <c:v>15</c:v>
                </c:pt>
              </c:numCache>
            </c:numRef>
          </c:xVal>
          <c:yVal>
            <c:numRef>
              <c:f>Лист1!$B$2:$B$11</c:f>
              <c:numCache>
                <c:formatCode>General</c:formatCode>
                <c:ptCount val="10"/>
                <c:pt idx="0">
                  <c:v>20</c:v>
                </c:pt>
                <c:pt idx="1">
                  <c:v>30</c:v>
                </c:pt>
                <c:pt idx="2">
                  <c:v>15</c:v>
                </c:pt>
                <c:pt idx="3">
                  <c:v>30</c:v>
                </c:pt>
                <c:pt idx="4">
                  <c:v>15</c:v>
                </c:pt>
                <c:pt idx="5">
                  <c:v>20</c:v>
                </c:pt>
                <c:pt idx="6">
                  <c:v>30</c:v>
                </c:pt>
                <c:pt idx="7">
                  <c:v>29</c:v>
                </c:pt>
                <c:pt idx="8">
                  <c:v>10</c:v>
                </c:pt>
                <c:pt idx="9">
                  <c:v>15</c:v>
                </c:pt>
              </c:numCache>
            </c:numRef>
          </c:yVal>
          <c:smooth val="0"/>
        </c:ser>
        <c:dLbls>
          <c:dLblPos val="t"/>
          <c:showLegendKey val="0"/>
          <c:showVal val="0"/>
          <c:showCatName val="0"/>
          <c:showSerName val="0"/>
          <c:showPercent val="0"/>
          <c:showBubbleSize val="0"/>
        </c:dLbls>
        <c:axId val="357590816"/>
        <c:axId val="366438288"/>
      </c:scatterChart>
      <c:valAx>
        <c:axId val="3575908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 smtClean="0"/>
                  <a:t>Количество</a:t>
                </a:r>
                <a:r>
                  <a:rPr lang="ru-RU" baseline="0" dirty="0" smtClean="0"/>
                  <a:t> проданных </a:t>
                </a:r>
                <a:r>
                  <a:rPr lang="ru-RU" baseline="0" dirty="0" err="1" smtClean="0"/>
                  <a:t>ед.товара</a:t>
                </a:r>
                <a:endParaRPr lang="ru-RU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6438288"/>
        <c:crosses val="autoZero"/>
        <c:crossBetween val="midCat"/>
      </c:valAx>
      <c:valAx>
        <c:axId val="366438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 smtClean="0"/>
                  <a:t>Скидка</a:t>
                </a:r>
                <a:endParaRPr lang="ru-RU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75908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501685243466438"/>
          <c:y val="0.20361242047839304"/>
          <c:w val="0.65322206002212024"/>
          <c:h val="0.636202604121969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057776"/>
        <c:axId val="158191320"/>
      </c:barChart>
      <c:valAx>
        <c:axId val="15819132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58057776"/>
        <c:crosses val="autoZero"/>
        <c:crossBetween val="between"/>
      </c:valAx>
      <c:catAx>
        <c:axId val="1580577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81913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3871017297057"/>
          <c:y val="5.1974703907887582E-2"/>
          <c:w val="0.48836022243431354"/>
          <c:h val="0.6670597943483369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603571697440046E-2"/>
          <c:y val="5.0325635186609631E-2"/>
          <c:w val="0.92695152559055116"/>
          <c:h val="0.82951139090112014"/>
        </c:manualLayout>
      </c:layout>
      <c:scatterChart>
        <c:scatterStyle val="line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Лист1!$A$2:$A$4</c:f>
              <c:numCache>
                <c:formatCode>General</c:formatCode>
                <c:ptCount val="3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Лист1!$B$2:$B$4</c:f>
              <c:numCache>
                <c:formatCode>General</c:formatCode>
                <c:ptCount val="3"/>
                <c:pt idx="0">
                  <c:v>2.7</c:v>
                </c:pt>
                <c:pt idx="1">
                  <c:v>3.2</c:v>
                </c:pt>
                <c:pt idx="2">
                  <c:v>0.8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8132024"/>
        <c:axId val="157973024"/>
      </c:scatterChart>
      <c:valAx>
        <c:axId val="158132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7973024"/>
        <c:crosses val="autoZero"/>
        <c:crossBetween val="midCat"/>
      </c:valAx>
      <c:valAx>
        <c:axId val="157973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81320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Компания А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</c:v>
                </c:pt>
                <c:pt idx="1">
                  <c:v>27</c:v>
                </c:pt>
                <c:pt idx="2">
                  <c:v>25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Компания </a:t>
            </a:r>
            <a:r>
              <a:rPr lang="ru-RU" dirty="0" smtClean="0"/>
              <a:t>Б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27</c:v>
                </c:pt>
                <c:pt idx="2">
                  <c:v>28</c:v>
                </c:pt>
                <c:pt idx="3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С</c:v>
                </c:pt>
                <c:pt idx="1">
                  <c:v>В</c:v>
                </c:pt>
                <c:pt idx="2">
                  <c:v>З</c:v>
                </c:pt>
                <c:pt idx="3">
                  <c:v>Ю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</c:v>
                </c:pt>
                <c:pt idx="1">
                  <c:v>27</c:v>
                </c:pt>
                <c:pt idx="2">
                  <c:v>25</c:v>
                </c:pt>
                <c:pt idx="3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С</c:v>
                </c:pt>
                <c:pt idx="1">
                  <c:v>В</c:v>
                </c:pt>
                <c:pt idx="2">
                  <c:v>З</c:v>
                </c:pt>
                <c:pt idx="3">
                  <c:v>Ю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</c:v>
                </c:pt>
                <c:pt idx="1">
                  <c:v>27</c:v>
                </c:pt>
                <c:pt idx="2">
                  <c:v>28</c:v>
                </c:pt>
                <c:pt idx="3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81441072"/>
        <c:axId val="360896536"/>
      </c:barChart>
      <c:catAx>
        <c:axId val="2814410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60896536"/>
        <c:crosses val="autoZero"/>
        <c:auto val="1"/>
        <c:lblAlgn val="ctr"/>
        <c:lblOffset val="100"/>
        <c:noMultiLvlLbl val="0"/>
      </c:catAx>
      <c:valAx>
        <c:axId val="36089653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81441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Компания</a:t>
            </a:r>
            <a:r>
              <a:rPr lang="ru-RU" baseline="0" dirty="0" smtClean="0"/>
              <a:t> А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9369872"/>
        <c:axId val="279369088"/>
      </c:barChart>
      <c:catAx>
        <c:axId val="279369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9369088"/>
        <c:crosses val="autoZero"/>
        <c:auto val="1"/>
        <c:lblAlgn val="ctr"/>
        <c:lblOffset val="100"/>
        <c:noMultiLvlLbl val="0"/>
      </c:catAx>
      <c:valAx>
        <c:axId val="27936908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79369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>
            <a:noAutofit/>
          </a:bodyPr>
          <a:lstStyle/>
          <a:p>
            <a:pPr hangingPunct="0">
              <a:defRPr sz="1400"/>
            </a:pPr>
            <a:endParaRPr lang="kk-KZ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3881795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>
            <a:noAutofit/>
          </a:bodyPr>
          <a:lstStyle/>
          <a:p>
            <a:pPr algn="r" hangingPunct="0">
              <a:defRPr sz="1400"/>
            </a:pPr>
            <a:endParaRPr lang="kk-KZ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>
            <a:noAutofit/>
          </a:bodyPr>
          <a:lstStyle/>
          <a:p>
            <a:pPr hangingPunct="0">
              <a:defRPr sz="1400"/>
            </a:pPr>
            <a:endParaRPr lang="kk-KZ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3881795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>
            <a:noAutofit/>
          </a:bodyPr>
          <a:lstStyle/>
          <a:p>
            <a:pPr algn="r" hangingPunct="0">
              <a:defRPr sz="1400"/>
            </a:pPr>
            <a:fld id="{189891F0-FCD2-4DF7-B243-C32F935BD0FC}" type="slidenum">
              <a:t>‹#›</a:t>
            </a:fld>
            <a:endParaRPr lang="kk-KZ" sz="12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54469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kk-KZ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kk-K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kk-KZ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kk-K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kk-KZ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kk-K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kk-KZ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kk-K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DA15D1A8-49E2-4DE4-A930-6DC7CDBA7949}" type="slidenum"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403840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kk-KZ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D06E8E3-E767-479B-87BF-5702C65DE051}" type="slidenum">
              <a:t>1</a:t>
            </a:fld>
            <a:endParaRPr lang="kk-KZ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4328036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827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174509DB-41DB-419A-BCFE-05C37B4D7BB5}" type="slidenum">
              <a:t>10</a:t>
            </a:fld>
            <a:endParaRPr lang="kk-KZ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8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FC2C152-9CFC-4BFD-9ED2-A764DBD08F09}" type="slidenum">
              <a:t>10</a:t>
            </a:fld>
            <a:endParaRPr lang="kk-KZ"/>
          </a:p>
        </p:txBody>
      </p:sp>
      <p:sp>
        <p:nvSpPr>
          <p:cNvPr id="2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0000" tIns="45000" rIns="90000" bIns="45000" anchor="t">
            <a:noAutofit/>
          </a:bodyPr>
          <a:lstStyle/>
          <a:p>
            <a:pPr lvl="0"/>
            <a:r>
              <a:rPr lang="kk-KZ" sz="1800"/>
              <a:t>Многие компании выстраивают процессы и фокус вразрез целей компании. Либо в целях компании учтено не все. Экономят на туалетной бумаге и бумажных полотенцах, а теряют на инвест проектах и бюджетировании. Не учитвывают социальную ответственность и её долю.</a:t>
            </a:r>
          </a:p>
        </p:txBody>
      </p:sp>
      <p:sp>
        <p:nvSpPr>
          <p:cNvPr id="4" name="Образ слайда 3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34717109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827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174509DB-41DB-419A-BCFE-05C37B4D7BB5}" type="slidenum">
              <a:t>11</a:t>
            </a:fld>
            <a:endParaRPr lang="kk-KZ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8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FC2C152-9CFC-4BFD-9ED2-A764DBD08F09}" type="slidenum">
              <a:t>11</a:t>
            </a:fld>
            <a:endParaRPr lang="kk-KZ"/>
          </a:p>
        </p:txBody>
      </p:sp>
      <p:sp>
        <p:nvSpPr>
          <p:cNvPr id="2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0000" tIns="45000" rIns="90000" bIns="45000" anchor="t">
            <a:noAutofit/>
          </a:bodyPr>
          <a:lstStyle/>
          <a:p>
            <a:pPr lvl="0"/>
            <a:r>
              <a:rPr lang="kk-KZ" sz="1800"/>
              <a:t>Многие компании выстраивают процессы и фокус вразрез целей компании. Либо в целях компании учтено не все. Экономят на туалетной бумаге и бумажных полотенцах, а теряют на инвест проектах и бюджетировании. Не учитвывают социальную ответственность и её долю.</a:t>
            </a:r>
          </a:p>
        </p:txBody>
      </p:sp>
      <p:sp>
        <p:nvSpPr>
          <p:cNvPr id="4" name="Образ слайда 3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1937629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827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174509DB-41DB-419A-BCFE-05C37B4D7BB5}" type="slidenum">
              <a:t>12</a:t>
            </a:fld>
            <a:endParaRPr lang="kk-KZ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8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FC2C152-9CFC-4BFD-9ED2-A764DBD08F09}" type="slidenum">
              <a:t>12</a:t>
            </a:fld>
            <a:endParaRPr lang="kk-KZ"/>
          </a:p>
        </p:txBody>
      </p:sp>
      <p:sp>
        <p:nvSpPr>
          <p:cNvPr id="2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0000" tIns="45000" rIns="90000" bIns="45000" anchor="t">
            <a:noAutofit/>
          </a:bodyPr>
          <a:lstStyle/>
          <a:p>
            <a:pPr lvl="0"/>
            <a:r>
              <a:rPr lang="kk-KZ" sz="1800"/>
              <a:t>Многие компании выстраивают процессы и фокус вразрез целей компании. Либо в целях компании учтено не все. Экономят на туалетной бумаге и бумажных полотенцах, а теряют на инвест проектах и бюджетировании. Не учитвывают социальную ответственность и её долю.</a:t>
            </a:r>
          </a:p>
        </p:txBody>
      </p:sp>
      <p:sp>
        <p:nvSpPr>
          <p:cNvPr id="4" name="Образ слайда 3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13784602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827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174509DB-41DB-419A-BCFE-05C37B4D7BB5}" type="slidenum">
              <a:t>13</a:t>
            </a:fld>
            <a:endParaRPr lang="kk-KZ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8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FC2C152-9CFC-4BFD-9ED2-A764DBD08F09}" type="slidenum">
              <a:t>13</a:t>
            </a:fld>
            <a:endParaRPr lang="kk-KZ"/>
          </a:p>
        </p:txBody>
      </p:sp>
      <p:sp>
        <p:nvSpPr>
          <p:cNvPr id="2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0000" tIns="45000" rIns="90000" bIns="45000" anchor="t">
            <a:noAutofit/>
          </a:bodyPr>
          <a:lstStyle/>
          <a:p>
            <a:pPr lvl="0"/>
            <a:r>
              <a:rPr lang="kk-KZ" sz="1800"/>
              <a:t>Многие компании выстраивают процессы и фокус вразрез целей компании. Либо в целях компании учтено не все. Экономят на туалетной бумаге и бумажных полотенцах, а теряют на инвест проектах и бюджетировании. Не учитвывают социальную ответственность и её долю.</a:t>
            </a:r>
          </a:p>
        </p:txBody>
      </p:sp>
      <p:sp>
        <p:nvSpPr>
          <p:cNvPr id="4" name="Образ слайда 3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16787395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827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174509DB-41DB-419A-BCFE-05C37B4D7BB5}" type="slidenum">
              <a:t>14</a:t>
            </a:fld>
            <a:endParaRPr lang="kk-KZ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8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FC2C152-9CFC-4BFD-9ED2-A764DBD08F09}" type="slidenum">
              <a:t>14</a:t>
            </a:fld>
            <a:endParaRPr lang="kk-KZ"/>
          </a:p>
        </p:txBody>
      </p:sp>
      <p:sp>
        <p:nvSpPr>
          <p:cNvPr id="2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0000" tIns="45000" rIns="90000" bIns="45000" anchor="t">
            <a:noAutofit/>
          </a:bodyPr>
          <a:lstStyle/>
          <a:p>
            <a:pPr lvl="0"/>
            <a:r>
              <a:rPr lang="kk-KZ" sz="1800"/>
              <a:t>Многие компании выстраивают процессы и фокус вразрез целей компании. Либо в целях компании учтено не все. Экономят на туалетной бумаге и бумажных полотенцах, а теряют на инвест проектах и бюджетировании. Не учитвывают социальную ответственность и её долю.</a:t>
            </a:r>
          </a:p>
        </p:txBody>
      </p:sp>
      <p:sp>
        <p:nvSpPr>
          <p:cNvPr id="4" name="Образ слайда 3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39054888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827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174509DB-41DB-419A-BCFE-05C37B4D7BB5}" type="slidenum">
              <a:t>15</a:t>
            </a:fld>
            <a:endParaRPr lang="kk-KZ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8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FC2C152-9CFC-4BFD-9ED2-A764DBD08F09}" type="slidenum">
              <a:t>15</a:t>
            </a:fld>
            <a:endParaRPr lang="kk-KZ"/>
          </a:p>
        </p:txBody>
      </p:sp>
      <p:sp>
        <p:nvSpPr>
          <p:cNvPr id="2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0000" tIns="45000" rIns="90000" bIns="45000" anchor="t">
            <a:noAutofit/>
          </a:bodyPr>
          <a:lstStyle/>
          <a:p>
            <a:pPr lvl="0"/>
            <a:r>
              <a:rPr lang="kk-KZ" sz="1800"/>
              <a:t>Многие компании выстраивают процессы и фокус вразрез целей компании. Либо в целях компании учтено не все. Экономят на туалетной бумаге и бумажных полотенцах, а теряют на инвест проектах и бюджетировании. Не учитвывают социальную ответственность и её долю.</a:t>
            </a:r>
          </a:p>
        </p:txBody>
      </p:sp>
      <p:sp>
        <p:nvSpPr>
          <p:cNvPr id="4" name="Образ слайда 3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35690813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827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174509DB-41DB-419A-BCFE-05C37B4D7BB5}" type="slidenum">
              <a:t>16</a:t>
            </a:fld>
            <a:endParaRPr lang="kk-KZ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8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FC2C152-9CFC-4BFD-9ED2-A764DBD08F09}" type="slidenum">
              <a:t>16</a:t>
            </a:fld>
            <a:endParaRPr lang="kk-KZ"/>
          </a:p>
        </p:txBody>
      </p:sp>
      <p:sp>
        <p:nvSpPr>
          <p:cNvPr id="2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0000" tIns="45000" rIns="90000" bIns="45000" anchor="t">
            <a:noAutofit/>
          </a:bodyPr>
          <a:lstStyle/>
          <a:p>
            <a:pPr lvl="0"/>
            <a:r>
              <a:rPr lang="kk-KZ" sz="1800"/>
              <a:t>Многие компании выстраивают процессы и фокус вразрез целей компании. Либо в целях компании учтено не все. Экономят на туалетной бумаге и бумажных полотенцах, а теряют на инвест проектах и бюджетировании. Не учитвывают социальную ответственность и её долю.</a:t>
            </a:r>
          </a:p>
        </p:txBody>
      </p:sp>
      <p:sp>
        <p:nvSpPr>
          <p:cNvPr id="4" name="Образ слайда 3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26900096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827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174509DB-41DB-419A-BCFE-05C37B4D7BB5}" type="slidenum">
              <a:t>17</a:t>
            </a:fld>
            <a:endParaRPr lang="kk-KZ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8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FC2C152-9CFC-4BFD-9ED2-A764DBD08F09}" type="slidenum">
              <a:t>17</a:t>
            </a:fld>
            <a:endParaRPr lang="kk-KZ"/>
          </a:p>
        </p:txBody>
      </p:sp>
      <p:sp>
        <p:nvSpPr>
          <p:cNvPr id="2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0000" tIns="45000" rIns="90000" bIns="45000" anchor="t">
            <a:noAutofit/>
          </a:bodyPr>
          <a:lstStyle/>
          <a:p>
            <a:pPr lvl="0"/>
            <a:r>
              <a:rPr lang="kk-KZ" sz="1800"/>
              <a:t>Многие компании выстраивают процессы и фокус вразрез целей компании. Либо в целях компании учтено не все. Экономят на туалетной бумаге и бумажных полотенцах, а теряют на инвест проектах и бюджетировании. Не учитвывают социальную ответственность и её долю.</a:t>
            </a:r>
          </a:p>
        </p:txBody>
      </p:sp>
      <p:sp>
        <p:nvSpPr>
          <p:cNvPr id="4" name="Образ слайда 3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18602700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827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174509DB-41DB-419A-BCFE-05C37B4D7BB5}" type="slidenum">
              <a:t>18</a:t>
            </a:fld>
            <a:endParaRPr lang="kk-KZ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8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FC2C152-9CFC-4BFD-9ED2-A764DBD08F09}" type="slidenum">
              <a:t>18</a:t>
            </a:fld>
            <a:endParaRPr lang="kk-KZ"/>
          </a:p>
        </p:txBody>
      </p:sp>
      <p:sp>
        <p:nvSpPr>
          <p:cNvPr id="2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0000" tIns="45000" rIns="90000" bIns="45000" anchor="t">
            <a:noAutofit/>
          </a:bodyPr>
          <a:lstStyle/>
          <a:p>
            <a:pPr lvl="0"/>
            <a:r>
              <a:rPr lang="kk-KZ" sz="1800"/>
              <a:t>Многие компании выстраивают процессы и фокус вразрез целей компании. Либо в целях компании учтено не все. Экономят на туалетной бумаге и бумажных полотенцах, а теряют на инвест проектах и бюджетировании. Не учитвывают социальную ответственность и её долю.</a:t>
            </a:r>
          </a:p>
        </p:txBody>
      </p:sp>
      <p:sp>
        <p:nvSpPr>
          <p:cNvPr id="4" name="Образ слайда 3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16539765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827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174509DB-41DB-419A-BCFE-05C37B4D7BB5}" type="slidenum">
              <a:t>19</a:t>
            </a:fld>
            <a:endParaRPr lang="kk-KZ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8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FC2C152-9CFC-4BFD-9ED2-A764DBD08F09}" type="slidenum">
              <a:t>19</a:t>
            </a:fld>
            <a:endParaRPr lang="kk-KZ"/>
          </a:p>
        </p:txBody>
      </p:sp>
      <p:sp>
        <p:nvSpPr>
          <p:cNvPr id="2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0000" tIns="45000" rIns="90000" bIns="45000" anchor="t">
            <a:noAutofit/>
          </a:bodyPr>
          <a:lstStyle/>
          <a:p>
            <a:pPr lvl="0"/>
            <a:r>
              <a:rPr lang="kk-KZ" sz="1800"/>
              <a:t>Многие компании выстраивают процессы и фокус вразрез целей компании. Либо в целях компании учтено не все. Экономят на туалетной бумаге и бумажных полотенцах, а теряют на инвест проектах и бюджетировании. Не учитвывают социальную ответственность и её долю.</a:t>
            </a:r>
          </a:p>
        </p:txBody>
      </p:sp>
      <p:sp>
        <p:nvSpPr>
          <p:cNvPr id="4" name="Образ слайда 3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4258753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827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56FB8750-E503-4A54-93C9-80A105FDDD13}" type="slidenum">
              <a:t>2</a:t>
            </a:fld>
            <a:endParaRPr lang="kk-KZ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8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3E55C4B-804F-4D8C-90EE-CC8102A31D3B}" type="slidenum">
              <a:t>2</a:t>
            </a:fld>
            <a:endParaRPr lang="kk-KZ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400639"/>
            <a:ext cx="5486040" cy="3600000"/>
          </a:xfrm>
        </p:spPr>
        <p:txBody>
          <a:bodyPr wrap="square" lIns="90000" tIns="45000" rIns="90000" bIns="45000" anchor="t">
            <a:noAutofit/>
          </a:bodyPr>
          <a:lstStyle/>
          <a:p>
            <a:pPr lvl="0"/>
            <a:r>
              <a:rPr lang="kk-KZ" sz="1800"/>
              <a:t>Многие компании выстраивают процессы и фокус вразрез целей компании. Либо в целях компании учтено не все. Экономят на туалетной бумаге и бумажных полотенцах, а теряют на инвест проектах и бюджетировании. Не учитвывают социальную ответственность и её долю.</a:t>
            </a:r>
          </a:p>
        </p:txBody>
      </p:sp>
    </p:spTree>
    <p:extLst>
      <p:ext uri="{BB962C8B-B14F-4D97-AF65-F5344CB8AC3E}">
        <p14:creationId xmlns:p14="http://schemas.microsoft.com/office/powerpoint/2010/main" val="7963990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827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174509DB-41DB-419A-BCFE-05C37B4D7BB5}" type="slidenum">
              <a:t>20</a:t>
            </a:fld>
            <a:endParaRPr lang="kk-KZ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8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FC2C152-9CFC-4BFD-9ED2-A764DBD08F09}" type="slidenum">
              <a:t>20</a:t>
            </a:fld>
            <a:endParaRPr lang="kk-KZ"/>
          </a:p>
        </p:txBody>
      </p:sp>
      <p:sp>
        <p:nvSpPr>
          <p:cNvPr id="2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0000" tIns="45000" rIns="90000" bIns="45000" anchor="t">
            <a:noAutofit/>
          </a:bodyPr>
          <a:lstStyle/>
          <a:p>
            <a:pPr lvl="0"/>
            <a:r>
              <a:rPr lang="kk-KZ" sz="1800"/>
              <a:t>Многие компании выстраивают процессы и фокус вразрез целей компании. Либо в целях компании учтено не все. Экономят на туалетной бумаге и бумажных полотенцах, а теряют на инвест проектах и бюджетировании. Не учитвывают социальную ответственность и её долю.</a:t>
            </a:r>
          </a:p>
        </p:txBody>
      </p:sp>
      <p:sp>
        <p:nvSpPr>
          <p:cNvPr id="4" name="Образ слайда 3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26509484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827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174509DB-41DB-419A-BCFE-05C37B4D7BB5}" type="slidenum">
              <a:t>21</a:t>
            </a:fld>
            <a:endParaRPr lang="kk-KZ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8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FC2C152-9CFC-4BFD-9ED2-A764DBD08F09}" type="slidenum">
              <a:t>21</a:t>
            </a:fld>
            <a:endParaRPr lang="kk-KZ"/>
          </a:p>
        </p:txBody>
      </p:sp>
      <p:sp>
        <p:nvSpPr>
          <p:cNvPr id="2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0000" tIns="45000" rIns="90000" bIns="45000" anchor="t">
            <a:noAutofit/>
          </a:bodyPr>
          <a:lstStyle/>
          <a:p>
            <a:pPr lvl="0"/>
            <a:r>
              <a:rPr lang="kk-KZ" sz="1800"/>
              <a:t>Многие компании выстраивают процессы и фокус вразрез целей компании. Либо в целях компании учтено не все. Экономят на туалетной бумаге и бумажных полотенцах, а теряют на инвест проектах и бюджетировании. Не учитвывают социальную ответственность и её долю.</a:t>
            </a:r>
          </a:p>
        </p:txBody>
      </p:sp>
      <p:sp>
        <p:nvSpPr>
          <p:cNvPr id="4" name="Образ слайда 3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27745947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827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174509DB-41DB-419A-BCFE-05C37B4D7BB5}" type="slidenum">
              <a:t>22</a:t>
            </a:fld>
            <a:endParaRPr lang="kk-KZ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8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FC2C152-9CFC-4BFD-9ED2-A764DBD08F09}" type="slidenum">
              <a:t>22</a:t>
            </a:fld>
            <a:endParaRPr lang="kk-KZ"/>
          </a:p>
        </p:txBody>
      </p:sp>
      <p:sp>
        <p:nvSpPr>
          <p:cNvPr id="2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0000" tIns="45000" rIns="90000" bIns="45000" anchor="t">
            <a:noAutofit/>
          </a:bodyPr>
          <a:lstStyle/>
          <a:p>
            <a:pPr lvl="0"/>
            <a:r>
              <a:rPr lang="kk-KZ" sz="1800"/>
              <a:t>Многие компании выстраивают процессы и фокус вразрез целей компании. Либо в целях компании учтено не все. Экономят на туалетной бумаге и бумажных полотенцах, а теряют на инвест проектах и бюджетировании. Не учитвывают социальную ответственность и её долю.</a:t>
            </a:r>
          </a:p>
        </p:txBody>
      </p:sp>
      <p:sp>
        <p:nvSpPr>
          <p:cNvPr id="4" name="Образ слайда 3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35491293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827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8D4C0278-B662-45ED-A37E-DC0B79C91599}" type="slidenum">
              <a:t>23</a:t>
            </a:fld>
            <a:endParaRPr lang="kk-KZ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8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A9DDF8F-7BBB-42A1-A52D-40586CC81CFC}" type="slidenum">
              <a:t>23</a:t>
            </a:fld>
            <a:endParaRPr lang="kk-KZ"/>
          </a:p>
        </p:txBody>
      </p:sp>
      <p:sp>
        <p:nvSpPr>
          <p:cNvPr id="2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0000" tIns="45000" rIns="90000" bIns="45000" anchor="t">
            <a:noAutofit/>
          </a:bodyPr>
          <a:lstStyle/>
          <a:p>
            <a:pPr lvl="0"/>
            <a:endParaRPr lang="kk-KZ"/>
          </a:p>
        </p:txBody>
      </p:sp>
      <p:sp>
        <p:nvSpPr>
          <p:cNvPr id="4" name="Образ слайда 3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1731705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827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174509DB-41DB-419A-BCFE-05C37B4D7BB5}" type="slidenum">
              <a:t>3</a:t>
            </a:fld>
            <a:endParaRPr lang="kk-KZ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8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FC2C152-9CFC-4BFD-9ED2-A764DBD08F09}" type="slidenum">
              <a:t>3</a:t>
            </a:fld>
            <a:endParaRPr lang="kk-KZ"/>
          </a:p>
        </p:txBody>
      </p:sp>
      <p:sp>
        <p:nvSpPr>
          <p:cNvPr id="2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0000" tIns="45000" rIns="90000" bIns="45000" anchor="t">
            <a:noAutofit/>
          </a:bodyPr>
          <a:lstStyle/>
          <a:p>
            <a:pPr lvl="0"/>
            <a:r>
              <a:rPr lang="kk-KZ" sz="1800"/>
              <a:t>Многие компании выстраивают процессы и фокус вразрез целей компании. Либо в целях компании учтено не все. Экономят на туалетной бумаге и бумажных полотенцах, а теряют на инвест проектах и бюджетировании. Не учитвывают социальную ответственность и её долю.</a:t>
            </a:r>
          </a:p>
        </p:txBody>
      </p:sp>
      <p:sp>
        <p:nvSpPr>
          <p:cNvPr id="4" name="Образ слайда 3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1110771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827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174509DB-41DB-419A-BCFE-05C37B4D7BB5}" type="slidenum">
              <a:t>4</a:t>
            </a:fld>
            <a:endParaRPr lang="kk-KZ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8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FC2C152-9CFC-4BFD-9ED2-A764DBD08F09}" type="slidenum">
              <a:t>4</a:t>
            </a:fld>
            <a:endParaRPr lang="kk-KZ"/>
          </a:p>
        </p:txBody>
      </p:sp>
      <p:sp>
        <p:nvSpPr>
          <p:cNvPr id="2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0000" tIns="45000" rIns="90000" bIns="45000" anchor="t">
            <a:noAutofit/>
          </a:bodyPr>
          <a:lstStyle/>
          <a:p>
            <a:pPr lvl="0"/>
            <a:r>
              <a:rPr lang="kk-KZ" sz="1800"/>
              <a:t>Многие компании выстраивают процессы и фокус вразрез целей компании. Либо в целях компании учтено не все. Экономят на туалетной бумаге и бумажных полотенцах, а теряют на инвест проектах и бюджетировании. Не учитвывают социальную ответственность и её долю.</a:t>
            </a:r>
          </a:p>
        </p:txBody>
      </p:sp>
      <p:sp>
        <p:nvSpPr>
          <p:cNvPr id="4" name="Образ слайда 3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1326543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827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7BA66FFF-B054-4E5E-AE3F-C85FF6BE1E23}" type="slidenum">
              <a:t>5</a:t>
            </a:fld>
            <a:endParaRPr lang="kk-KZ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8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E8598E1-326C-47FF-8DA9-A48C2FEFACB2}" type="slidenum">
              <a:t>5</a:t>
            </a:fld>
            <a:endParaRPr lang="kk-KZ"/>
          </a:p>
        </p:txBody>
      </p:sp>
      <p:sp>
        <p:nvSpPr>
          <p:cNvPr id="2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0000" tIns="45000" rIns="90000" bIns="45000" anchor="t">
            <a:noAutofit/>
          </a:bodyPr>
          <a:lstStyle/>
          <a:p>
            <a:pPr lvl="0"/>
            <a:r>
              <a:rPr lang="kk-KZ" sz="1800"/>
              <a:t>Многие компании выстраивают процессы и фокус вразрез целей компании. Либо в целях компании учтено не все. Экономят на туалетной бумаге и бумажных полотенцах, а теряют на инвест проектах и бюджетировании. Не учитвывают социальную ответственность и её долю.</a:t>
            </a:r>
          </a:p>
        </p:txBody>
      </p:sp>
      <p:sp>
        <p:nvSpPr>
          <p:cNvPr id="4" name="Образ слайда 3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715425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827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7BA66FFF-B054-4E5E-AE3F-C85FF6BE1E23}" type="slidenum">
              <a:t>6</a:t>
            </a:fld>
            <a:endParaRPr lang="kk-KZ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8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E8598E1-326C-47FF-8DA9-A48C2FEFACB2}" type="slidenum">
              <a:t>6</a:t>
            </a:fld>
            <a:endParaRPr lang="kk-KZ"/>
          </a:p>
        </p:txBody>
      </p:sp>
      <p:sp>
        <p:nvSpPr>
          <p:cNvPr id="2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0000" tIns="45000" rIns="90000" bIns="45000" anchor="t">
            <a:noAutofit/>
          </a:bodyPr>
          <a:lstStyle/>
          <a:p>
            <a:pPr lvl="0"/>
            <a:r>
              <a:rPr lang="kk-KZ" sz="1800"/>
              <a:t>Многие компании выстраивают процессы и фокус вразрез целей компании. Либо в целях компании учтено не все. Экономят на туалетной бумаге и бумажных полотенцах, а теряют на инвест проектах и бюджетировании. Не учитвывают социальную ответственность и её долю.</a:t>
            </a:r>
          </a:p>
        </p:txBody>
      </p:sp>
      <p:sp>
        <p:nvSpPr>
          <p:cNvPr id="4" name="Образ слайда 3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1700618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827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7BA66FFF-B054-4E5E-AE3F-C85FF6BE1E23}" type="slidenum">
              <a:t>7</a:t>
            </a:fld>
            <a:endParaRPr lang="kk-KZ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8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E8598E1-326C-47FF-8DA9-A48C2FEFACB2}" type="slidenum">
              <a:t>7</a:t>
            </a:fld>
            <a:endParaRPr lang="kk-KZ"/>
          </a:p>
        </p:txBody>
      </p:sp>
      <p:sp>
        <p:nvSpPr>
          <p:cNvPr id="2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0000" tIns="45000" rIns="90000" bIns="45000" anchor="t">
            <a:noAutofit/>
          </a:bodyPr>
          <a:lstStyle/>
          <a:p>
            <a:pPr lvl="0"/>
            <a:r>
              <a:rPr lang="kk-KZ" sz="1800"/>
              <a:t>Многие компании выстраивают процессы и фокус вразрез целей компании. Либо в целях компании учтено не все. Экономят на туалетной бумаге и бумажных полотенцах, а теряют на инвест проектах и бюджетировании. Не учитвывают социальную ответственность и её долю.</a:t>
            </a:r>
          </a:p>
        </p:txBody>
      </p:sp>
      <p:sp>
        <p:nvSpPr>
          <p:cNvPr id="4" name="Образ слайда 3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2332361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827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7BA66FFF-B054-4E5E-AE3F-C85FF6BE1E23}" type="slidenum">
              <a:t>8</a:t>
            </a:fld>
            <a:endParaRPr lang="kk-KZ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8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E8598E1-326C-47FF-8DA9-A48C2FEFACB2}" type="slidenum">
              <a:t>8</a:t>
            </a:fld>
            <a:endParaRPr lang="kk-KZ"/>
          </a:p>
        </p:txBody>
      </p:sp>
      <p:sp>
        <p:nvSpPr>
          <p:cNvPr id="2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0000" tIns="45000" rIns="90000" bIns="45000" anchor="t">
            <a:noAutofit/>
          </a:bodyPr>
          <a:lstStyle/>
          <a:p>
            <a:pPr lvl="0"/>
            <a:r>
              <a:rPr lang="kk-KZ" sz="1800"/>
              <a:t>Многие компании выстраивают процессы и фокус вразрез целей компании. Либо в целях компании учтено не все. Экономят на туалетной бумаге и бумажных полотенцах, а теряют на инвест проектах и бюджетировании. Не учитвывают социальную ответственность и её долю.</a:t>
            </a:r>
          </a:p>
        </p:txBody>
      </p:sp>
      <p:sp>
        <p:nvSpPr>
          <p:cNvPr id="4" name="Образ слайда 3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1900108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827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174509DB-41DB-419A-BCFE-05C37B4D7BB5}" type="slidenum">
              <a:t>9</a:t>
            </a:fld>
            <a:endParaRPr lang="kk-KZ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8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FC2C152-9CFC-4BFD-9ED2-A764DBD08F09}" type="slidenum">
              <a:t>9</a:t>
            </a:fld>
            <a:endParaRPr lang="kk-KZ"/>
          </a:p>
        </p:txBody>
      </p:sp>
      <p:sp>
        <p:nvSpPr>
          <p:cNvPr id="2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90000" tIns="45000" rIns="90000" bIns="45000" anchor="t">
            <a:noAutofit/>
          </a:bodyPr>
          <a:lstStyle/>
          <a:p>
            <a:pPr lvl="0"/>
            <a:r>
              <a:rPr lang="kk-KZ" sz="1800"/>
              <a:t>Многие компании выстраивают процессы и фокус вразрез целей компании. Либо в целях компании учтено не все. Экономят на туалетной бумаге и бумажных полотенцах, а теряют на инвест проектах и бюджетировании. Не учитвывают социальную ответственность и её долю.</a:t>
            </a:r>
          </a:p>
        </p:txBody>
      </p:sp>
      <p:sp>
        <p:nvSpPr>
          <p:cNvPr id="4" name="Образ слайда 3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2087358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D450E1A-5190-40D5-AA69-A9B6AAB70B5F}" type="datetime1">
              <a:rPr lang="kk-KZ" smtClean="0"/>
              <a:pPr lvl="0"/>
              <a:t>15.07.2016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E35877E-D7E1-4A51-9AD7-5E7B4C0FBDED}" type="slidenum"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58441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D450E1A-5190-40D5-AA69-A9B6AAB70B5F}" type="datetime1">
              <a:rPr lang="kk-KZ" smtClean="0"/>
              <a:pPr lvl="0"/>
              <a:t>15.07.2016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B3DFD1D-E95F-49B8-B42D-94319AB9779F}" type="slidenum"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22189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1122363"/>
            <a:ext cx="2743200" cy="5008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122363"/>
            <a:ext cx="8077200" cy="5008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D450E1A-5190-40D5-AA69-A9B6AAB70B5F}" type="datetime1">
              <a:rPr lang="kk-KZ" smtClean="0"/>
              <a:pPr lvl="0"/>
              <a:t>15.07.2016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CE9A91-B48F-4A73-839F-6C87D1E71FB9}" type="slidenum"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55751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DCFE38A-8813-4251-92F8-F4B0CAF99C4B}" type="datetime1">
              <a:rPr lang="kk-KZ" smtClean="0"/>
              <a:pPr lvl="0"/>
              <a:t>15.07.2016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4AC8A59-5EF0-406A-9E10-859014D016E6}" type="slidenum"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41357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DCFE38A-8813-4251-92F8-F4B0CAF99C4B}" type="datetime1">
              <a:rPr lang="kk-KZ" smtClean="0"/>
              <a:pPr lvl="0"/>
              <a:t>15.07.2016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93238FC-A8FA-4DAD-9078-157F4C4FFB53}" type="slidenum"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20367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DCFE38A-8813-4251-92F8-F4B0CAF99C4B}" type="datetime1">
              <a:rPr lang="kk-KZ" smtClean="0"/>
              <a:pPr lvl="0"/>
              <a:t>15.07.2016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1010D19-C71F-483F-9CC3-EE85F1336507}" type="slidenum"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54362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DCFE38A-8813-4251-92F8-F4B0CAF99C4B}" type="datetime1">
              <a:rPr lang="kk-KZ" smtClean="0"/>
              <a:pPr lvl="0"/>
              <a:t>15.07.2016</a:t>
            </a:fld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A027C9-D396-463F-B3F8-625B391C142E}" type="slidenum"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62083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DCFE38A-8813-4251-92F8-F4B0CAF99C4B}" type="datetime1">
              <a:rPr lang="kk-KZ" smtClean="0"/>
              <a:pPr lvl="0"/>
              <a:t>15.07.2016</a:t>
            </a:fld>
            <a:endParaRPr lang="kk-KZ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k-KZ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FE0208B-8821-4BFB-ADA0-78855324FFB7}" type="slidenum"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27125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DCFE38A-8813-4251-92F8-F4B0CAF99C4B}" type="datetime1">
              <a:rPr lang="kk-KZ" smtClean="0"/>
              <a:pPr lvl="0"/>
              <a:t>15.07.2016</a:t>
            </a:fld>
            <a:endParaRPr lang="kk-KZ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k-KZ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D9D282-E176-4ADC-AECB-29DFF46A1058}" type="slidenum"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23340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DCFE38A-8813-4251-92F8-F4B0CAF99C4B}" type="datetime1">
              <a:rPr lang="kk-KZ" smtClean="0"/>
              <a:pPr lvl="0"/>
              <a:t>15.07.2016</a:t>
            </a:fld>
            <a:endParaRPr lang="kk-KZ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k-K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A1DD74D-5ED5-4C01-8C5F-1B45CDC7BFFF}" type="slidenum"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24456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DCFE38A-8813-4251-92F8-F4B0CAF99C4B}" type="datetime1">
              <a:rPr lang="kk-KZ" smtClean="0"/>
              <a:pPr lvl="0"/>
              <a:t>15.07.2016</a:t>
            </a:fld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54B8D7A-EB37-4EB4-9104-11B926256253}" type="slidenum"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640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D450E1A-5190-40D5-AA69-A9B6AAB70B5F}" type="datetime1">
              <a:rPr lang="kk-KZ" smtClean="0"/>
              <a:pPr lvl="0"/>
              <a:t>15.07.2016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22BE790-5F85-4E47-B5F4-1C65E449D6A7}" type="slidenum"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59135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DCFE38A-8813-4251-92F8-F4B0CAF99C4B}" type="datetime1">
              <a:rPr lang="kk-KZ" smtClean="0"/>
              <a:pPr lvl="0"/>
              <a:t>15.07.2016</a:t>
            </a:fld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386BEF-1BD7-4298-B452-10BDE9457FFB}" type="slidenum"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72247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DCFE38A-8813-4251-92F8-F4B0CAF99C4B}" type="datetime1">
              <a:rPr lang="kk-KZ" smtClean="0"/>
              <a:pPr lvl="0"/>
              <a:t>15.07.2016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CB6C8E7-C114-4953-B805-B376894E592A}" type="slidenum"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56778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DCFE38A-8813-4251-92F8-F4B0CAF99C4B}" type="datetime1">
              <a:rPr lang="kk-KZ" smtClean="0"/>
              <a:pPr lvl="0"/>
              <a:t>15.07.2016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354405-6F77-46C0-99A5-ACE90506280F}" type="slidenum"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2149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D450E1A-5190-40D5-AA69-A9B6AAB70B5F}" type="datetime1">
              <a:rPr lang="kk-KZ" smtClean="0"/>
              <a:pPr lvl="0"/>
              <a:t>15.07.2016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0F9B49D-23D0-4A7B-9F41-95143FC47880}" type="slidenum"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57110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10200" cy="45259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604963"/>
            <a:ext cx="5410200" cy="45259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D450E1A-5190-40D5-AA69-A9B6AAB70B5F}" type="datetime1">
              <a:rPr lang="kk-KZ" smtClean="0"/>
              <a:pPr lvl="0"/>
              <a:t>15.07.2016</a:t>
            </a:fld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9F7012-E236-484A-9F45-BA30A16E8D0F}" type="slidenum"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410960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D450E1A-5190-40D5-AA69-A9B6AAB70B5F}" type="datetime1">
              <a:rPr lang="kk-KZ" smtClean="0"/>
              <a:pPr lvl="0"/>
              <a:t>15.07.2016</a:t>
            </a:fld>
            <a:endParaRPr lang="kk-KZ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k-KZ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8866D13-6779-4245-8C4E-19564B9CA6A9}" type="slidenum"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37467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D450E1A-5190-40D5-AA69-A9B6AAB70B5F}" type="datetime1">
              <a:rPr lang="kk-KZ" smtClean="0"/>
              <a:pPr lvl="0"/>
              <a:t>15.07.2016</a:t>
            </a:fld>
            <a:endParaRPr lang="kk-KZ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k-KZ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E41DE42-513E-44BA-A98C-7C597D8A940F}" type="slidenum"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83282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D450E1A-5190-40D5-AA69-A9B6AAB70B5F}" type="datetime1">
              <a:rPr lang="kk-KZ" smtClean="0"/>
              <a:pPr lvl="0"/>
              <a:t>15.07.2016</a:t>
            </a:fld>
            <a:endParaRPr lang="kk-KZ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k-K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1280C1B-23C4-49DD-8C02-AFAC01C70988}" type="slidenum"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13989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D450E1A-5190-40D5-AA69-A9B6AAB70B5F}" type="datetime1">
              <a:rPr lang="kk-KZ" smtClean="0"/>
              <a:pPr lvl="0"/>
              <a:t>15.07.2016</a:t>
            </a:fld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9450742-2CAA-4DF2-A1E0-F3306096A247}" type="slidenum"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0219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D450E1A-5190-40D5-AA69-A9B6AAB70B5F}" type="datetime1">
              <a:rPr lang="kk-KZ" smtClean="0"/>
              <a:pPr lvl="0"/>
              <a:t>15.07.2016</a:t>
            </a:fld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90CAB33-96C4-435A-A9D1-F9F50774D7E1}" type="slidenum"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9157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>
            <a:noAutofit/>
          </a:bodyPr>
          <a:lstStyle/>
          <a:p>
            <a:pPr lvl="0"/>
            <a:r>
              <a:rPr lang="ru-RU"/>
              <a:t>Для правки текста заголовка щелкните мышьюОбразец заголовка</a:t>
            </a:r>
          </a:p>
        </p:txBody>
      </p:sp>
      <p:sp>
        <p:nvSpPr>
          <p:cNvPr id="3" name="Дата 3"/>
          <p:cNvSpPr txBox="1">
            <a:spLocks noGrp="1"/>
          </p:cNvSpPr>
          <p:nvPr>
            <p:ph type="dt" sz="half" idx="2"/>
          </p:nvPr>
        </p:nvSpPr>
        <p:spPr>
          <a:xfrm>
            <a:off x="838080" y="6356520"/>
            <a:ext cx="27428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kk-KZ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2D450E1A-5190-40D5-AA69-A9B6AAB70B5F}" type="datetime1">
              <a:rPr lang="kk-KZ"/>
              <a:pPr lvl="0"/>
              <a:t>15.07.2016</a:t>
            </a:fld>
            <a:endParaRPr lang="kk-KZ"/>
          </a:p>
        </p:txBody>
      </p:sp>
      <p:sp>
        <p:nvSpPr>
          <p:cNvPr id="4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4038479" y="6356520"/>
            <a:ext cx="41144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lvl="0" rtl="0" hangingPunct="0">
              <a:buNone/>
              <a:tabLst/>
              <a:defRPr lang="kk-KZ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kk-KZ"/>
          </a:p>
        </p:txBody>
      </p:sp>
      <p:sp>
        <p:nvSpPr>
          <p:cNvPr id="5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8610480" y="6356520"/>
            <a:ext cx="27428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kk-KZ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2F5BBE2D-69A6-496A-A169-6404E4327277}" type="slidenum">
              <a:t>‹#›</a:t>
            </a:fld>
            <a:endParaRPr lang="kk-KZ"/>
          </a:p>
        </p:txBody>
      </p:sp>
      <p:sp>
        <p:nvSpPr>
          <p:cNvPr id="6" name="Текст 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l" rtl="0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ru-RU" sz="6000" b="0" i="0" u="none" strike="noStrike" kern="1200" spc="0">
          <a:ln>
            <a:noFill/>
          </a:ln>
          <a:solidFill>
            <a:srgbClr val="000000"/>
          </a:solidFill>
          <a:latin typeface="Calibri Light" pitchFamily="18"/>
          <a:ea typeface="Microsoft YaHei" pitchFamily="2"/>
          <a:cs typeface="Mangal" pitchFamily="2"/>
        </a:defRPr>
      </a:lvl1pPr>
    </p:titleStyle>
    <p:bodyStyle>
      <a:lvl1pPr algn="l" rtl="0" hangingPunct="1">
        <a:lnSpc>
          <a:spcPct val="90000"/>
        </a:lnSpc>
        <a:spcBef>
          <a:spcPts val="0"/>
        </a:spcBef>
        <a:spcAft>
          <a:spcPts val="1417"/>
        </a:spcAft>
        <a:tabLst/>
        <a:defRPr lang="ru-RU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>
            <a:noAutofit/>
          </a:bodyPr>
          <a:lstStyle/>
          <a:p>
            <a:pPr lvl="0"/>
            <a:r>
              <a:rPr lang="ru-RU"/>
              <a:t>Для правки текста заголовка щелкните мышьюОбразец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>
            <a:noAutofit/>
          </a:bodyPr>
          <a:lstStyle/>
          <a:p>
            <a:pPr lvl="0"/>
            <a:r>
              <a:rPr lang="ru-RU"/>
              <a:t>Для правки структуры щелкните мышью</a:t>
            </a:r>
          </a:p>
          <a:p>
            <a:pPr lvl="1"/>
            <a:r>
              <a:rPr lang="ru-RU"/>
              <a:t>Второй уровень структуры</a:t>
            </a:r>
          </a:p>
          <a:p>
            <a:pPr lvl="2"/>
            <a:r>
              <a:rPr lang="ru-RU"/>
              <a:t>Третий уровень структуры</a:t>
            </a:r>
          </a:p>
          <a:p>
            <a:pPr lvl="3"/>
            <a:r>
              <a:rPr lang="ru-RU"/>
              <a:t>Четвёртый уровень структуры</a:t>
            </a:r>
          </a:p>
          <a:p>
            <a:pPr lvl="4"/>
            <a:r>
              <a:rPr lang="ru-RU"/>
              <a:t>Пятый уровень структуры</a:t>
            </a:r>
          </a:p>
          <a:p>
            <a:pPr lvl="5"/>
            <a:r>
              <a:rPr lang="ru-RU"/>
              <a:t>Шестой уровень структуры</a:t>
            </a:r>
          </a:p>
          <a:p>
            <a:pPr lvl="6"/>
            <a:r>
              <a:rPr lang="ru-RU"/>
              <a:t>Седьмой уровень структуры</a:t>
            </a:r>
          </a:p>
          <a:p>
            <a:pPr lvl="7"/>
            <a:r>
              <a:rPr lang="ru-RU"/>
              <a:t>Восьмой уровень структуры</a:t>
            </a:r>
          </a:p>
          <a:p>
            <a:pPr lvl="0"/>
            <a:r>
              <a:rPr lang="ru-RU"/>
              <a:t>Девятый уровень структурыОбразец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838080" y="6356520"/>
            <a:ext cx="27428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kk-KZ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DCFE38A-8813-4251-92F8-F4B0CAF99C4B}" type="datetime1">
              <a:rPr lang="kk-KZ"/>
              <a:pPr lvl="0"/>
              <a:t>15.07.2016</a:t>
            </a:fld>
            <a:endParaRPr lang="kk-KZ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4038479" y="6356520"/>
            <a:ext cx="41144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lvl="0" rtl="0" hangingPunct="0">
              <a:buNone/>
              <a:tabLst/>
              <a:defRPr lang="kk-KZ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kk-KZ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8610480" y="6356520"/>
            <a:ext cx="27428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kk-KZ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4F65587D-D4E4-4CE0-A5C1-C750830B79DB}" type="slidenum">
              <a:t>‹#›</a:t>
            </a:fld>
            <a:endParaRPr lang="kk-K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l" rtl="0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200" spc="0">
          <a:ln>
            <a:noFill/>
          </a:ln>
          <a:solidFill>
            <a:srgbClr val="000000"/>
          </a:solidFill>
          <a:latin typeface="Calibri Light" pitchFamily="18"/>
          <a:ea typeface="Microsoft YaHei" pitchFamily="2"/>
          <a:cs typeface="Mangal" pitchFamily="2"/>
        </a:defRPr>
      </a:lvl1pPr>
    </p:titleStyle>
    <p:bodyStyle>
      <a:lvl1pPr lvl="0" algn="l" rtl="0" hangingPunct="1">
        <a:lnSpc>
          <a:spcPct val="9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  <a:lvl2pPr lvl="1" algn="l" rtl="0" hangingPunct="1">
        <a:lnSpc>
          <a:spcPct val="90000"/>
        </a:lnSpc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ru-RU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2pPr>
      <a:lvl3pPr lvl="2" algn="l" rtl="0" hangingPunct="1">
        <a:lnSpc>
          <a:spcPct val="9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3pPr>
      <a:lvl4pPr lvl="3" algn="l" rtl="0" hangingPunct="1">
        <a:lnSpc>
          <a:spcPct val="90000"/>
        </a:lnSpc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ru-RU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4pPr>
      <a:lvl5pPr lvl="4" algn="l" rtl="0" hangingPunct="1">
        <a:lnSpc>
          <a:spcPct val="9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5pPr>
      <a:lvl6pPr lvl="5" algn="l" rtl="0" hangingPunct="1">
        <a:lnSpc>
          <a:spcPct val="9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6pPr>
      <a:lvl7pPr lvl="6" algn="l" rtl="0" hangingPunct="1">
        <a:lnSpc>
          <a:spcPct val="9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7pPr>
      <a:lvl8pPr lvl="7" algn="l" rtl="0" hangingPunct="1">
        <a:lnSpc>
          <a:spcPct val="9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8pPr>
      <a:lvl9pPr marL="0" marR="0" lvl="0" indent="0" algn="l" rtl="0" hangingPunct="1">
        <a:lnSpc>
          <a:spcPct val="90000"/>
        </a:lnSpc>
        <a:spcBef>
          <a:spcPts val="1001"/>
        </a:spcBef>
        <a:spcAft>
          <a:spcPts val="1417"/>
        </a:spcAft>
        <a:buSzPct val="45000"/>
        <a:buFont typeface="Arial" pitchFamily="32"/>
        <a:buChar char="•"/>
        <a:tabLst/>
        <a:defRPr lang="ru-RU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Relationship Id="rId6" Type="http://schemas.openxmlformats.org/officeDocument/2006/relationships/chart" Target="../charts/chart22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6.xml"/><Relationship Id="rId3" Type="http://schemas.openxmlformats.org/officeDocument/2006/relationships/chart" Target="../charts/chart25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Relationship Id="rId5" Type="http://schemas.openxmlformats.org/officeDocument/2006/relationships/chart" Target="../charts/chart28.xml"/><Relationship Id="rId4" Type="http://schemas.openxmlformats.org/officeDocument/2006/relationships/chart" Target="../charts/chart2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2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Relationship Id="rId4" Type="http://schemas.openxmlformats.org/officeDocument/2006/relationships/hyperlink" Target="mailto:info@ilsa.kz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chart" Target="../charts/chart1.xm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.pn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image" Target="../media/image2.png"/><Relationship Id="rId7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10" Type="http://schemas.openxmlformats.org/officeDocument/2006/relationships/chart" Target="../charts/chart12.xml"/><Relationship Id="rId4" Type="http://schemas.openxmlformats.org/officeDocument/2006/relationships/chart" Target="../charts/chart6.xml"/><Relationship Id="rId9" Type="http://schemas.openxmlformats.org/officeDocument/2006/relationships/chart" Target="../charts/char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6501"/>
            <a:ext cx="12192000" cy="85342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48000" y="432000"/>
            <a:ext cx="10872000" cy="527400"/>
          </a:xfrm>
        </p:spPr>
        <p:txBody>
          <a:bodyPr/>
          <a:lstStyle/>
          <a:p>
            <a:pPr lvl="0"/>
            <a:r>
              <a:rPr lang="ru-RU" sz="3200" b="1" dirty="0" smtClean="0"/>
              <a:t>Позиционное сравнение</a:t>
            </a:r>
            <a:endParaRPr lang="ru-RU" sz="3200" b="1" dirty="0"/>
          </a:p>
        </p:txBody>
      </p:sp>
      <p:pic>
        <p:nvPicPr>
          <p:cNvPr id="3" name="Объект 3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186120" y="6026040"/>
            <a:ext cx="837720" cy="6893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ая соединительная линия 5"/>
          <p:cNvSpPr/>
          <p:nvPr/>
        </p:nvSpPr>
        <p:spPr>
          <a:xfrm>
            <a:off x="0" y="959400"/>
            <a:ext cx="12191760" cy="0"/>
          </a:xfrm>
          <a:prstGeom prst="line">
            <a:avLst/>
          </a:prstGeom>
          <a:noFill/>
          <a:ln w="38160">
            <a:solidFill>
              <a:srgbClr val="5B9BD5"/>
            </a:solidFill>
            <a:prstDash val="solid"/>
            <a:miter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kk-KZ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6"/>
          <p:cNvSpPr txBox="1">
            <a:spLocks noGrp="1"/>
          </p:cNvSpPr>
          <p:nvPr>
            <p:ph type="sldNum" sz="quarter" idx="4294967295"/>
          </p:nvPr>
        </p:nvSpPr>
        <p:spPr>
          <a:xfrm>
            <a:off x="11016000" y="6356520"/>
            <a:ext cx="69975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/>
          <a:p>
            <a:pPr lvl="0"/>
            <a:fld id="{5B408AF6-8AF4-4D30-92DE-E21689CCAFD8}" type="slidenum">
              <a:t>10</a:t>
            </a:fld>
            <a:endParaRPr lang="kk-KZ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297859"/>
              </p:ext>
            </p:extLst>
          </p:nvPr>
        </p:nvGraphicFramePr>
        <p:xfrm>
          <a:off x="720000" y="1080000"/>
          <a:ext cx="10800000" cy="15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0000"/>
              </a:tblGrid>
              <a:tr h="153360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kk-KZ" sz="2400" b="0" i="0" u="none" strike="noStrike" kern="1200" dirty="0">
                        <a:ln>
                          <a:noFill/>
                        </a:ln>
                        <a:latin typeface="+mj-lt"/>
                        <a:ea typeface="Microsoft YaHei" pitchFamily="2"/>
                        <a:cs typeface="Mangal" pitchFamily="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16962" y="998830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+mj-lt"/>
              </a:rPr>
              <a:t>При покомпонентном сравнении </a:t>
            </a:r>
            <a:r>
              <a:rPr lang="ru-RU" dirty="0" smtClean="0">
                <a:latin typeface="+mj-lt"/>
              </a:rPr>
              <a:t>мы</a:t>
            </a:r>
            <a:endParaRPr lang="en-US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прежде </a:t>
            </a:r>
            <a:r>
              <a:rPr lang="ru-RU" dirty="0">
                <a:latin typeface="+mj-lt"/>
              </a:rPr>
              <a:t>всего показываем </a:t>
            </a:r>
            <a:r>
              <a:rPr lang="ru-RU" dirty="0" smtClean="0">
                <a:latin typeface="+mj-lt"/>
              </a:rPr>
              <a:t>размер</a:t>
            </a:r>
            <a:endParaRPr lang="en-US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каждого компонента</a:t>
            </a:r>
            <a:r>
              <a:rPr lang="en-US" dirty="0" smtClean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в </a:t>
            </a:r>
            <a:r>
              <a:rPr lang="ru-RU" dirty="0">
                <a:latin typeface="+mj-lt"/>
              </a:rPr>
              <a:t>процентах </a:t>
            </a:r>
            <a:r>
              <a:rPr lang="ru-RU" dirty="0" smtClean="0">
                <a:latin typeface="+mj-lt"/>
              </a:rPr>
              <a:t>от</a:t>
            </a:r>
            <a:endParaRPr lang="en-US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некоего </a:t>
            </a:r>
            <a:r>
              <a:rPr lang="ru-RU" dirty="0">
                <a:latin typeface="+mj-lt"/>
              </a:rPr>
              <a:t>целого. </a:t>
            </a:r>
            <a:r>
              <a:rPr lang="ru-RU" dirty="0" smtClean="0">
                <a:latin typeface="+mj-lt"/>
              </a:rPr>
              <a:t>Например:</a:t>
            </a:r>
          </a:p>
          <a:p>
            <a:r>
              <a:rPr lang="ru-RU" dirty="0" smtClean="0">
                <a:latin typeface="+mj-lt"/>
              </a:rPr>
              <a:t>Доля рынка клиента в 2001 г.</a:t>
            </a:r>
            <a:endParaRPr lang="en-US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составляет менее 10 % рынка отрасли.</a:t>
            </a:r>
          </a:p>
          <a:p>
            <a:r>
              <a:rPr lang="ru-RU" dirty="0" smtClean="0">
                <a:latin typeface="+mj-lt"/>
              </a:rPr>
              <a:t>Почти</a:t>
            </a:r>
            <a:r>
              <a:rPr lang="ru-RU" dirty="0">
                <a:latin typeface="+mj-lt"/>
              </a:rPr>
              <a:t> половина </a:t>
            </a:r>
            <a:r>
              <a:rPr lang="ru-RU" dirty="0" smtClean="0">
                <a:latin typeface="+mj-lt"/>
              </a:rPr>
              <a:t>корпоративных</a:t>
            </a:r>
            <a:endParaRPr lang="en-US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ресурсов </a:t>
            </a:r>
            <a:r>
              <a:rPr lang="ru-RU" dirty="0">
                <a:latin typeface="+mj-lt"/>
              </a:rPr>
              <a:t>привлечены из двух источников</a:t>
            </a:r>
            <a:r>
              <a:rPr lang="ru-RU" dirty="0" smtClean="0">
                <a:latin typeface="+mj-lt"/>
              </a:rPr>
              <a:t>.</a:t>
            </a:r>
            <a:endParaRPr lang="ru-RU" dirty="0">
              <a:latin typeface="+mj-lt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400634669"/>
              </p:ext>
            </p:extLst>
          </p:nvPr>
        </p:nvGraphicFramePr>
        <p:xfrm>
          <a:off x="4063760" y="998830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7931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48000" y="432000"/>
            <a:ext cx="10872000" cy="527400"/>
          </a:xfrm>
        </p:spPr>
        <p:txBody>
          <a:bodyPr/>
          <a:lstStyle/>
          <a:p>
            <a:pPr lvl="0"/>
            <a:r>
              <a:rPr lang="ru-RU" sz="3200" b="1" dirty="0" smtClean="0"/>
              <a:t>Временное сравнение</a:t>
            </a:r>
            <a:endParaRPr lang="ru-RU" sz="3200" b="1" dirty="0"/>
          </a:p>
        </p:txBody>
      </p:sp>
      <p:pic>
        <p:nvPicPr>
          <p:cNvPr id="3" name="Объект 3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186120" y="6026040"/>
            <a:ext cx="837720" cy="6893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ая соединительная линия 5"/>
          <p:cNvSpPr/>
          <p:nvPr/>
        </p:nvSpPr>
        <p:spPr>
          <a:xfrm>
            <a:off x="0" y="959400"/>
            <a:ext cx="12191760" cy="0"/>
          </a:xfrm>
          <a:prstGeom prst="line">
            <a:avLst/>
          </a:prstGeom>
          <a:noFill/>
          <a:ln w="38160">
            <a:solidFill>
              <a:srgbClr val="5B9BD5"/>
            </a:solidFill>
            <a:prstDash val="solid"/>
            <a:miter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kk-KZ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6"/>
          <p:cNvSpPr txBox="1">
            <a:spLocks noGrp="1"/>
          </p:cNvSpPr>
          <p:nvPr>
            <p:ph type="sldNum" sz="quarter" idx="4294967295"/>
          </p:nvPr>
        </p:nvSpPr>
        <p:spPr>
          <a:xfrm>
            <a:off x="11016000" y="6356520"/>
            <a:ext cx="69975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/>
          <a:p>
            <a:pPr lvl="0"/>
            <a:fld id="{5B408AF6-8AF4-4D30-92DE-E21689CCAFD8}" type="slidenum">
              <a:t>11</a:t>
            </a:fld>
            <a:endParaRPr lang="kk-KZ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297859"/>
              </p:ext>
            </p:extLst>
          </p:nvPr>
        </p:nvGraphicFramePr>
        <p:xfrm>
          <a:off x="720000" y="1080000"/>
          <a:ext cx="10800000" cy="15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0000"/>
              </a:tblGrid>
              <a:tr h="153360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kk-KZ" sz="2400" b="0" i="0" u="none" strike="noStrike" kern="1200" dirty="0">
                        <a:ln>
                          <a:noFill/>
                        </a:ln>
                        <a:latin typeface="+mj-lt"/>
                        <a:ea typeface="Microsoft YaHei" pitchFamily="2"/>
                        <a:cs typeface="Mangal" pitchFamily="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16962" y="998830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+mj-lt"/>
              </a:rPr>
              <a:t>В </a:t>
            </a:r>
            <a:r>
              <a:rPr lang="ru-RU" dirty="0">
                <a:latin typeface="+mj-lt"/>
              </a:rPr>
              <a:t>данном случае </a:t>
            </a:r>
            <a:r>
              <a:rPr lang="ru-RU" dirty="0" smtClean="0">
                <a:latin typeface="+mj-lt"/>
              </a:rPr>
              <a:t>нас</a:t>
            </a:r>
            <a:r>
              <a:rPr lang="en-US" dirty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интересует не</a:t>
            </a:r>
            <a:endParaRPr lang="en-US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размер </a:t>
            </a:r>
            <a:r>
              <a:rPr lang="ru-RU" dirty="0">
                <a:latin typeface="+mj-lt"/>
              </a:rPr>
              <a:t>каждой доли </a:t>
            </a:r>
            <a:r>
              <a:rPr lang="ru-RU" dirty="0" smtClean="0">
                <a:latin typeface="+mj-lt"/>
              </a:rPr>
              <a:t>в</a:t>
            </a:r>
            <a:r>
              <a:rPr lang="en-US" dirty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сравнении</a:t>
            </a:r>
            <a:endParaRPr lang="en-US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с </a:t>
            </a:r>
            <a:r>
              <a:rPr lang="ru-RU" dirty="0">
                <a:latin typeface="+mj-lt"/>
              </a:rPr>
              <a:t>целым, не </a:t>
            </a:r>
            <a:r>
              <a:rPr lang="ru-RU" dirty="0" smtClean="0">
                <a:latin typeface="+mj-lt"/>
              </a:rPr>
              <a:t>соотношение</a:t>
            </a:r>
            <a:endParaRPr lang="en-US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долей</a:t>
            </a:r>
            <a:r>
              <a:rPr lang="ru-RU" dirty="0">
                <a:latin typeface="+mj-lt"/>
              </a:rPr>
              <a:t>, а то, как они изменяются </a:t>
            </a:r>
            <a:r>
              <a:rPr lang="ru-RU" dirty="0" smtClean="0">
                <a:latin typeface="+mj-lt"/>
              </a:rPr>
              <a:t>во</a:t>
            </a:r>
            <a:endParaRPr lang="en-US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времени </a:t>
            </a:r>
            <a:r>
              <a:rPr lang="ru-RU" dirty="0">
                <a:latin typeface="+mj-lt"/>
              </a:rPr>
              <a:t>— что происходит </a:t>
            </a:r>
            <a:r>
              <a:rPr lang="ru-RU" dirty="0" smtClean="0">
                <a:latin typeface="+mj-lt"/>
              </a:rPr>
              <a:t>с</a:t>
            </a:r>
            <a:endParaRPr lang="en-US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определенными </a:t>
            </a:r>
            <a:r>
              <a:rPr lang="ru-RU" dirty="0">
                <a:latin typeface="+mj-lt"/>
              </a:rPr>
              <a:t>показателями </a:t>
            </a:r>
            <a:r>
              <a:rPr lang="ru-RU" dirty="0" smtClean="0">
                <a:latin typeface="+mj-lt"/>
              </a:rPr>
              <a:t>на</a:t>
            </a:r>
            <a:endParaRPr lang="en-US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протяжении </a:t>
            </a:r>
            <a:r>
              <a:rPr lang="ru-RU" dirty="0">
                <a:latin typeface="+mj-lt"/>
              </a:rPr>
              <a:t>недель, месяцев, </a:t>
            </a:r>
            <a:r>
              <a:rPr lang="ru-RU" dirty="0" smtClean="0">
                <a:latin typeface="+mj-lt"/>
              </a:rPr>
              <a:t>кварталов,</a:t>
            </a:r>
            <a:endParaRPr lang="en-US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лет</a:t>
            </a:r>
            <a:r>
              <a:rPr lang="ru-RU" dirty="0">
                <a:latin typeface="+mj-lt"/>
              </a:rPr>
              <a:t>: возрастают ли они, </a:t>
            </a:r>
            <a:r>
              <a:rPr lang="ru-RU" dirty="0" smtClean="0">
                <a:latin typeface="+mj-lt"/>
              </a:rPr>
              <a:t>снижаются,</a:t>
            </a:r>
            <a:endParaRPr lang="en-US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колеблются </a:t>
            </a:r>
            <a:r>
              <a:rPr lang="ru-RU" dirty="0">
                <a:latin typeface="+mj-lt"/>
              </a:rPr>
              <a:t>или остаются </a:t>
            </a:r>
            <a:r>
              <a:rPr lang="ru-RU" dirty="0" smtClean="0">
                <a:latin typeface="+mj-lt"/>
              </a:rPr>
              <a:t>неизменными.</a:t>
            </a:r>
          </a:p>
          <a:p>
            <a:r>
              <a:rPr lang="ru-RU" dirty="0" smtClean="0">
                <a:latin typeface="+mj-lt"/>
              </a:rPr>
              <a:t>Например:</a:t>
            </a:r>
          </a:p>
          <a:p>
            <a:r>
              <a:rPr lang="ru-RU" dirty="0" smtClean="0">
                <a:latin typeface="+mj-lt"/>
              </a:rPr>
              <a:t>&gt; Продажи в январе неуклонно росли.</a:t>
            </a:r>
            <a:endParaRPr lang="ru-RU" dirty="0">
              <a:latin typeface="+mj-lt"/>
            </a:endParaRPr>
          </a:p>
        </p:txBody>
      </p:sp>
      <p:graphicFrame>
        <p:nvGraphicFramePr>
          <p:cNvPr id="29" name="Диаграмма 28"/>
          <p:cNvGraphicFramePr/>
          <p:nvPr>
            <p:extLst>
              <p:ext uri="{D42A27DB-BD31-4B8C-83A1-F6EECF244321}">
                <p14:modId xmlns:p14="http://schemas.microsoft.com/office/powerpoint/2010/main" val="1049040326"/>
              </p:ext>
            </p:extLst>
          </p:nvPr>
        </p:nvGraphicFramePr>
        <p:xfrm>
          <a:off x="5412095" y="959400"/>
          <a:ext cx="6166603" cy="4565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8688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48000" y="432000"/>
            <a:ext cx="10872000" cy="527400"/>
          </a:xfrm>
        </p:spPr>
        <p:txBody>
          <a:bodyPr/>
          <a:lstStyle/>
          <a:p>
            <a:pPr lvl="0"/>
            <a:r>
              <a:rPr lang="ru-RU" sz="3200" b="1" dirty="0" smtClean="0"/>
              <a:t>Частотное сравнение</a:t>
            </a:r>
            <a:endParaRPr lang="ru-RU" sz="3200" b="1" dirty="0"/>
          </a:p>
        </p:txBody>
      </p:sp>
      <p:pic>
        <p:nvPicPr>
          <p:cNvPr id="3" name="Объект 3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186120" y="6026040"/>
            <a:ext cx="837720" cy="6893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ая соединительная линия 5"/>
          <p:cNvSpPr/>
          <p:nvPr/>
        </p:nvSpPr>
        <p:spPr>
          <a:xfrm>
            <a:off x="0" y="959400"/>
            <a:ext cx="12191760" cy="0"/>
          </a:xfrm>
          <a:prstGeom prst="line">
            <a:avLst/>
          </a:prstGeom>
          <a:noFill/>
          <a:ln w="38160">
            <a:solidFill>
              <a:srgbClr val="5B9BD5"/>
            </a:solidFill>
            <a:prstDash val="solid"/>
            <a:miter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kk-KZ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6"/>
          <p:cNvSpPr txBox="1">
            <a:spLocks noGrp="1"/>
          </p:cNvSpPr>
          <p:nvPr>
            <p:ph type="sldNum" sz="quarter" idx="4294967295"/>
          </p:nvPr>
        </p:nvSpPr>
        <p:spPr>
          <a:xfrm>
            <a:off x="11016000" y="6356520"/>
            <a:ext cx="69975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/>
          <a:p>
            <a:pPr lvl="0"/>
            <a:fld id="{5B408AF6-8AF4-4D30-92DE-E21689CCAFD8}" type="slidenum">
              <a:t>12</a:t>
            </a:fld>
            <a:endParaRPr lang="kk-KZ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297859"/>
              </p:ext>
            </p:extLst>
          </p:nvPr>
        </p:nvGraphicFramePr>
        <p:xfrm>
          <a:off x="720000" y="1080000"/>
          <a:ext cx="10800000" cy="15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0000"/>
              </a:tblGrid>
              <a:tr h="153360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kk-KZ" sz="2400" b="0" i="0" u="none" strike="noStrike" kern="1200" dirty="0">
                        <a:ln>
                          <a:noFill/>
                        </a:ln>
                        <a:latin typeface="+mj-lt"/>
                        <a:ea typeface="Microsoft YaHei" pitchFamily="2"/>
                        <a:cs typeface="Mangal" pitchFamily="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16962" y="998830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+mj-lt"/>
              </a:rPr>
              <a:t>Данный вид сравнения помогает </a:t>
            </a:r>
            <a:r>
              <a:rPr lang="ru-RU" dirty="0" smtClean="0">
                <a:latin typeface="+mj-lt"/>
              </a:rPr>
              <a:t>определить,</a:t>
            </a:r>
            <a:endParaRPr lang="en-US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сколько </a:t>
            </a:r>
            <a:r>
              <a:rPr lang="ru-RU" dirty="0">
                <a:latin typeface="+mj-lt"/>
              </a:rPr>
              <a:t>объектов попадает в определенные последовательные области </a:t>
            </a:r>
            <a:r>
              <a:rPr lang="ru-RU" dirty="0" smtClean="0">
                <a:latin typeface="+mj-lt"/>
              </a:rPr>
              <a:t>числовых</a:t>
            </a:r>
            <a:endParaRPr lang="en-US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значений</a:t>
            </a:r>
            <a:r>
              <a:rPr lang="ru-RU" dirty="0">
                <a:latin typeface="+mj-lt"/>
              </a:rPr>
              <a:t>. Например, частотное </a:t>
            </a:r>
            <a:r>
              <a:rPr lang="ru-RU" dirty="0" smtClean="0">
                <a:latin typeface="+mj-lt"/>
              </a:rPr>
              <a:t>сравнение</a:t>
            </a:r>
            <a:endParaRPr lang="en-US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используется </a:t>
            </a:r>
            <a:r>
              <a:rPr lang="ru-RU" dirty="0">
                <a:latin typeface="+mj-lt"/>
              </a:rPr>
              <a:t>для того, чтобы </a:t>
            </a:r>
            <a:r>
              <a:rPr lang="ru-RU" dirty="0" smtClean="0">
                <a:latin typeface="+mj-lt"/>
              </a:rPr>
              <a:t>показать,</a:t>
            </a:r>
            <a:endParaRPr lang="en-US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сколько </a:t>
            </a:r>
            <a:r>
              <a:rPr lang="ru-RU" dirty="0">
                <a:latin typeface="+mj-lt"/>
              </a:rPr>
              <a:t>работников зарабатывает </a:t>
            </a:r>
            <a:r>
              <a:rPr lang="ru-RU" dirty="0" smtClean="0">
                <a:latin typeface="+mj-lt"/>
              </a:rPr>
              <a:t>менее</a:t>
            </a:r>
            <a:endParaRPr lang="en-US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чем </a:t>
            </a:r>
            <a:r>
              <a:rPr lang="ru-RU" dirty="0">
                <a:latin typeface="+mj-lt"/>
              </a:rPr>
              <a:t>30 тыс. долл., сколько – 30–60 </a:t>
            </a:r>
            <a:r>
              <a:rPr lang="ru-RU" dirty="0" smtClean="0">
                <a:latin typeface="+mj-lt"/>
              </a:rPr>
              <a:t>тыс.</a:t>
            </a:r>
            <a:endParaRPr lang="en-US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долл</a:t>
            </a:r>
            <a:r>
              <a:rPr lang="ru-RU" dirty="0">
                <a:latin typeface="+mj-lt"/>
              </a:rPr>
              <a:t>. и т. д.; сколько жителей относится </a:t>
            </a:r>
            <a:r>
              <a:rPr lang="ru-RU" dirty="0" smtClean="0">
                <a:latin typeface="+mj-lt"/>
              </a:rPr>
              <a:t>к</a:t>
            </a:r>
            <a:endParaRPr lang="en-US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возрастной </a:t>
            </a:r>
            <a:r>
              <a:rPr lang="ru-RU" dirty="0">
                <a:latin typeface="+mj-lt"/>
              </a:rPr>
              <a:t>группе до 10 лет, сколько </a:t>
            </a:r>
            <a:r>
              <a:rPr lang="ru-RU" dirty="0" smtClean="0">
                <a:latin typeface="+mj-lt"/>
              </a:rPr>
              <a:t>–</a:t>
            </a:r>
            <a:endParaRPr lang="en-US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от </a:t>
            </a:r>
            <a:r>
              <a:rPr lang="ru-RU" dirty="0">
                <a:latin typeface="+mj-lt"/>
              </a:rPr>
              <a:t>10 до 20, от 20 до 30 и т. д. </a:t>
            </a:r>
          </a:p>
        </p:txBody>
      </p:sp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1178067315"/>
              </p:ext>
            </p:extLst>
          </p:nvPr>
        </p:nvGraphicFramePr>
        <p:xfrm>
          <a:off x="5702220" y="1016000"/>
          <a:ext cx="5495010" cy="3813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8459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48000" y="432000"/>
            <a:ext cx="10872000" cy="527400"/>
          </a:xfrm>
        </p:spPr>
        <p:txBody>
          <a:bodyPr/>
          <a:lstStyle/>
          <a:p>
            <a:pPr lvl="0"/>
            <a:r>
              <a:rPr lang="ru-RU" sz="3200" b="1" dirty="0" smtClean="0"/>
              <a:t>Корреляционное сравнение</a:t>
            </a:r>
            <a:endParaRPr lang="ru-RU" sz="3200" b="1" dirty="0"/>
          </a:p>
        </p:txBody>
      </p:sp>
      <p:pic>
        <p:nvPicPr>
          <p:cNvPr id="3" name="Объект 3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186120" y="6026040"/>
            <a:ext cx="837720" cy="6893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ая соединительная линия 5"/>
          <p:cNvSpPr/>
          <p:nvPr/>
        </p:nvSpPr>
        <p:spPr>
          <a:xfrm>
            <a:off x="0" y="959400"/>
            <a:ext cx="12191760" cy="0"/>
          </a:xfrm>
          <a:prstGeom prst="line">
            <a:avLst/>
          </a:prstGeom>
          <a:noFill/>
          <a:ln w="38160">
            <a:solidFill>
              <a:srgbClr val="5B9BD5"/>
            </a:solidFill>
            <a:prstDash val="solid"/>
            <a:miter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kk-KZ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6"/>
          <p:cNvSpPr txBox="1">
            <a:spLocks noGrp="1"/>
          </p:cNvSpPr>
          <p:nvPr>
            <p:ph type="sldNum" sz="quarter" idx="4294967295"/>
          </p:nvPr>
        </p:nvSpPr>
        <p:spPr>
          <a:xfrm>
            <a:off x="11016000" y="6356520"/>
            <a:ext cx="69975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/>
          <a:p>
            <a:pPr lvl="0"/>
            <a:fld id="{5B408AF6-8AF4-4D30-92DE-E21689CCAFD8}" type="slidenum">
              <a:t>13</a:t>
            </a:fld>
            <a:endParaRPr lang="kk-KZ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297859"/>
              </p:ext>
            </p:extLst>
          </p:nvPr>
        </p:nvGraphicFramePr>
        <p:xfrm>
          <a:off x="720000" y="1080000"/>
          <a:ext cx="10800000" cy="15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0000"/>
              </a:tblGrid>
              <a:tr h="153360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kk-KZ" sz="2400" b="0" i="0" u="none" strike="noStrike" kern="1200" dirty="0">
                        <a:ln>
                          <a:noFill/>
                        </a:ln>
                        <a:latin typeface="+mj-lt"/>
                        <a:ea typeface="Microsoft YaHei" pitchFamily="2"/>
                        <a:cs typeface="Mangal" pitchFamily="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16962" y="998830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+mj-lt"/>
              </a:rPr>
              <a:t>Корреляционное сравнение </a:t>
            </a:r>
            <a:r>
              <a:rPr lang="ru-RU" dirty="0" smtClean="0">
                <a:latin typeface="+mj-lt"/>
              </a:rPr>
              <a:t>показывает</a:t>
            </a:r>
            <a:endParaRPr lang="en-US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наличие </a:t>
            </a:r>
            <a:r>
              <a:rPr lang="ru-RU" dirty="0">
                <a:latin typeface="+mj-lt"/>
              </a:rPr>
              <a:t>(или отсутствие) </a:t>
            </a:r>
            <a:r>
              <a:rPr lang="ru-RU" dirty="0" smtClean="0">
                <a:latin typeface="+mj-lt"/>
              </a:rPr>
              <a:t>зависимости</a:t>
            </a:r>
            <a:endParaRPr lang="en-US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между </a:t>
            </a:r>
            <a:r>
              <a:rPr lang="ru-RU" dirty="0">
                <a:latin typeface="+mj-lt"/>
              </a:rPr>
              <a:t>двумя переменными. </a:t>
            </a:r>
            <a:r>
              <a:rPr lang="ru-RU" dirty="0" smtClean="0">
                <a:latin typeface="+mj-lt"/>
              </a:rPr>
              <a:t>Например,</a:t>
            </a:r>
            <a:endParaRPr lang="en-US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обычно </a:t>
            </a:r>
            <a:r>
              <a:rPr lang="ru-RU" dirty="0">
                <a:latin typeface="+mj-lt"/>
              </a:rPr>
              <a:t>ожидается, что при </a:t>
            </a:r>
            <a:r>
              <a:rPr lang="ru-RU" dirty="0" smtClean="0">
                <a:latin typeface="+mj-lt"/>
              </a:rPr>
              <a:t>увеличении</a:t>
            </a:r>
            <a:endParaRPr lang="en-US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объемов </a:t>
            </a:r>
            <a:r>
              <a:rPr lang="ru-RU" dirty="0">
                <a:latin typeface="+mj-lt"/>
              </a:rPr>
              <a:t>продаж возрастает прибыль </a:t>
            </a:r>
            <a:r>
              <a:rPr lang="ru-RU" dirty="0" smtClean="0">
                <a:latin typeface="+mj-lt"/>
              </a:rPr>
              <a:t>или</a:t>
            </a:r>
            <a:endParaRPr lang="en-US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что </a:t>
            </a:r>
            <a:r>
              <a:rPr lang="ru-RU" dirty="0">
                <a:latin typeface="+mj-lt"/>
              </a:rPr>
              <a:t>при увеличении скидок </a:t>
            </a:r>
            <a:r>
              <a:rPr lang="ru-RU" dirty="0" smtClean="0">
                <a:latin typeface="+mj-lt"/>
              </a:rPr>
              <a:t>возрастают</a:t>
            </a:r>
            <a:endParaRPr lang="en-US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объемы </a:t>
            </a:r>
            <a:r>
              <a:rPr lang="ru-RU" dirty="0">
                <a:latin typeface="+mj-lt"/>
              </a:rPr>
              <a:t>продаж.</a:t>
            </a:r>
          </a:p>
        </p:txBody>
      </p:sp>
      <p:graphicFrame>
        <p:nvGraphicFramePr>
          <p:cNvPr id="36" name="Диаграмма 35"/>
          <p:cNvGraphicFramePr/>
          <p:nvPr>
            <p:extLst>
              <p:ext uri="{D42A27DB-BD31-4B8C-83A1-F6EECF244321}">
                <p14:modId xmlns:p14="http://schemas.microsoft.com/office/powerpoint/2010/main" val="4112159723"/>
              </p:ext>
            </p:extLst>
          </p:nvPr>
        </p:nvGraphicFramePr>
        <p:xfrm>
          <a:off x="5843587" y="998830"/>
          <a:ext cx="4986217" cy="3821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12549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48000" y="432000"/>
            <a:ext cx="10872000" cy="527400"/>
          </a:xfrm>
        </p:spPr>
        <p:txBody>
          <a:bodyPr/>
          <a:lstStyle/>
          <a:p>
            <a:pPr lvl="0"/>
            <a:r>
              <a:rPr lang="ru-RU" sz="3200" b="1" dirty="0" smtClean="0"/>
              <a:t>Выбор типа диаграммы</a:t>
            </a:r>
            <a:br>
              <a:rPr lang="ru-RU" sz="3200" b="1" dirty="0" smtClean="0"/>
            </a:br>
            <a:endParaRPr lang="ru-RU" sz="3200" b="1" dirty="0"/>
          </a:p>
        </p:txBody>
      </p:sp>
      <p:pic>
        <p:nvPicPr>
          <p:cNvPr id="3" name="Объект 3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186120" y="6026040"/>
            <a:ext cx="837720" cy="6893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ая соединительная линия 5"/>
          <p:cNvSpPr/>
          <p:nvPr/>
        </p:nvSpPr>
        <p:spPr>
          <a:xfrm>
            <a:off x="0" y="959400"/>
            <a:ext cx="12191760" cy="0"/>
          </a:xfrm>
          <a:prstGeom prst="line">
            <a:avLst/>
          </a:prstGeom>
          <a:noFill/>
          <a:ln w="38160">
            <a:solidFill>
              <a:srgbClr val="5B9BD5"/>
            </a:solidFill>
            <a:prstDash val="solid"/>
            <a:miter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kk-KZ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6"/>
          <p:cNvSpPr txBox="1">
            <a:spLocks noGrp="1"/>
          </p:cNvSpPr>
          <p:nvPr>
            <p:ph type="sldNum" sz="quarter" idx="4294967295"/>
          </p:nvPr>
        </p:nvSpPr>
        <p:spPr>
          <a:xfrm>
            <a:off x="10538847" y="6356520"/>
            <a:ext cx="814473" cy="35891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/>
          <a:p>
            <a:pPr lvl="0"/>
            <a:fld id="{5B408AF6-8AF4-4D30-92DE-E21689CCAFD8}" type="slidenum">
              <a:t>14</a:t>
            </a:fld>
            <a:endParaRPr lang="kk-KZ" dirty="0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297859"/>
              </p:ext>
            </p:extLst>
          </p:nvPr>
        </p:nvGraphicFramePr>
        <p:xfrm>
          <a:off x="720000" y="1080000"/>
          <a:ext cx="10800000" cy="15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0000"/>
              </a:tblGrid>
              <a:tr h="153360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kk-KZ" sz="2400" b="0" i="0" u="none" strike="noStrike" kern="1200" dirty="0">
                        <a:ln>
                          <a:noFill/>
                        </a:ln>
                        <a:latin typeface="+mj-lt"/>
                        <a:ea typeface="Microsoft YaHei" pitchFamily="2"/>
                        <a:cs typeface="Mangal" pitchFamily="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16962" y="99883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Л</a:t>
            </a:r>
            <a:r>
              <a:rPr lang="ru-RU" dirty="0" smtClean="0"/>
              <a:t>юбая </a:t>
            </a:r>
            <a:r>
              <a:rPr lang="ru-RU" dirty="0"/>
              <a:t>сформулированная вами идея всегда может быть выражена с помощью одного из пяти типов сравнения. Каждому из этих типов сравнения соответствует один из пяти основных типов диаграмм: круговая, линейчатая, точечная диаграммы, гистограмма или график.</a:t>
            </a:r>
            <a:endParaRPr lang="ru-RU" dirty="0">
              <a:latin typeface="+mj-lt"/>
            </a:endParaRPr>
          </a:p>
        </p:txBody>
      </p:sp>
      <p:pic>
        <p:nvPicPr>
          <p:cNvPr id="5122" name="Picture 2" descr="http://www.plam.ru/bislit/govori_na_jazyke_diagramm_posobie_po_vizualnym_kommunikacijam/i_03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557" y="3870437"/>
            <a:ext cx="7541218" cy="146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35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48000" y="432000"/>
            <a:ext cx="10872000" cy="527400"/>
          </a:xfrm>
        </p:spPr>
        <p:txBody>
          <a:bodyPr/>
          <a:lstStyle/>
          <a:p>
            <a:pPr lvl="0"/>
            <a:r>
              <a:rPr lang="ru-RU" sz="3200" b="1" dirty="0" smtClean="0"/>
              <a:t>Типы сравнения</a:t>
            </a:r>
            <a:endParaRPr lang="ru-RU" sz="3200" b="1" dirty="0"/>
          </a:p>
        </p:txBody>
      </p:sp>
      <p:pic>
        <p:nvPicPr>
          <p:cNvPr id="3" name="Объект 3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186120" y="6026040"/>
            <a:ext cx="837720" cy="6893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ая соединительная линия 5"/>
          <p:cNvSpPr/>
          <p:nvPr/>
        </p:nvSpPr>
        <p:spPr>
          <a:xfrm>
            <a:off x="0" y="959400"/>
            <a:ext cx="12191760" cy="0"/>
          </a:xfrm>
          <a:prstGeom prst="line">
            <a:avLst/>
          </a:prstGeom>
          <a:noFill/>
          <a:ln w="38160">
            <a:solidFill>
              <a:srgbClr val="5B9BD5"/>
            </a:solidFill>
            <a:prstDash val="solid"/>
            <a:miter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kk-KZ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6"/>
          <p:cNvSpPr txBox="1">
            <a:spLocks noGrp="1"/>
          </p:cNvSpPr>
          <p:nvPr>
            <p:ph type="sldNum" sz="quarter" idx="4294967295"/>
          </p:nvPr>
        </p:nvSpPr>
        <p:spPr>
          <a:xfrm>
            <a:off x="10616339" y="6356520"/>
            <a:ext cx="736981" cy="35891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/>
          <a:p>
            <a:pPr lvl="0"/>
            <a:fld id="{5B408AF6-8AF4-4D30-92DE-E21689CCAFD8}" type="slidenum">
              <a:t>15</a:t>
            </a:fld>
            <a:endParaRPr lang="kk-KZ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297859"/>
              </p:ext>
            </p:extLst>
          </p:nvPr>
        </p:nvGraphicFramePr>
        <p:xfrm>
          <a:off x="720000" y="1080000"/>
          <a:ext cx="10800000" cy="15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0000"/>
              </a:tblGrid>
              <a:tr h="153360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kk-KZ" sz="2400" b="0" i="0" u="none" strike="noStrike" kern="1200" dirty="0">
                        <a:ln>
                          <a:noFill/>
                        </a:ln>
                        <a:latin typeface="+mj-lt"/>
                        <a:ea typeface="Microsoft YaHei" pitchFamily="2"/>
                        <a:cs typeface="Mangal" pitchFamily="2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42" name="Picture 2" descr="http://www.plam.ru/bislit/govori_na_jazyke_diagramm_posobie_po_vizualnym_kommunikacijam/i_036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2"/>
          <a:stretch/>
        </p:blipFill>
        <p:spPr bwMode="auto">
          <a:xfrm>
            <a:off x="3060109" y="1030840"/>
            <a:ext cx="4800600" cy="4502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407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78996" y="432000"/>
            <a:ext cx="10872000" cy="527400"/>
          </a:xfrm>
        </p:spPr>
        <p:txBody>
          <a:bodyPr/>
          <a:lstStyle/>
          <a:p>
            <a:pPr lvl="0"/>
            <a:r>
              <a:rPr lang="ru-RU" sz="3200" b="1" dirty="0" smtClean="0"/>
              <a:t>Д</a:t>
            </a:r>
            <a:r>
              <a:rPr lang="ru-RU" sz="3200" b="1" dirty="0" smtClean="0"/>
              <a:t>иаграмма для покомпонентного сравнения</a:t>
            </a:r>
            <a:endParaRPr lang="ru-RU" sz="3200" b="1" dirty="0"/>
          </a:p>
        </p:txBody>
      </p:sp>
      <p:pic>
        <p:nvPicPr>
          <p:cNvPr id="3" name="Объект 3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186120" y="6026040"/>
            <a:ext cx="837720" cy="6893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ая соединительная линия 5"/>
          <p:cNvSpPr/>
          <p:nvPr/>
        </p:nvSpPr>
        <p:spPr>
          <a:xfrm>
            <a:off x="0" y="959400"/>
            <a:ext cx="12191760" cy="0"/>
          </a:xfrm>
          <a:prstGeom prst="line">
            <a:avLst/>
          </a:prstGeom>
          <a:noFill/>
          <a:ln w="38160">
            <a:solidFill>
              <a:srgbClr val="5B9BD5"/>
            </a:solidFill>
            <a:prstDash val="solid"/>
            <a:miter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kk-KZ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6"/>
          <p:cNvSpPr txBox="1">
            <a:spLocks noGrp="1"/>
          </p:cNvSpPr>
          <p:nvPr>
            <p:ph type="sldNum" sz="quarter" idx="4294967295"/>
          </p:nvPr>
        </p:nvSpPr>
        <p:spPr>
          <a:xfrm>
            <a:off x="10829805" y="6356520"/>
            <a:ext cx="523515" cy="35891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/>
          <a:p>
            <a:pPr lvl="0"/>
            <a:fld id="{5B408AF6-8AF4-4D30-92DE-E21689CCAFD8}" type="slidenum">
              <a:t>16</a:t>
            </a:fld>
            <a:endParaRPr lang="kk-KZ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297859"/>
              </p:ext>
            </p:extLst>
          </p:nvPr>
        </p:nvGraphicFramePr>
        <p:xfrm>
          <a:off x="720000" y="1080000"/>
          <a:ext cx="10800000" cy="15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0000"/>
              </a:tblGrid>
              <a:tr h="153360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kk-KZ" sz="2400" b="0" i="0" u="none" strike="noStrike" kern="1200" dirty="0">
                        <a:ln>
                          <a:noFill/>
                        </a:ln>
                        <a:latin typeface="+mj-lt"/>
                        <a:ea typeface="Microsoft YaHei" pitchFamily="2"/>
                        <a:cs typeface="Mangal" pitchFamily="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16962" y="998830"/>
            <a:ext cx="246019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Покомпонентное сравнение данных лучше всего демонстрируется при помощи </a:t>
            </a:r>
            <a:r>
              <a:rPr lang="ru-RU" dirty="0" smtClean="0"/>
              <a:t>круговой диаграммы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построения </a:t>
            </a:r>
            <a:r>
              <a:rPr lang="ru-RU" dirty="0" smtClean="0"/>
              <a:t>круговых </a:t>
            </a:r>
            <a:r>
              <a:rPr lang="ru-RU" dirty="0"/>
              <a:t>диаграмм лучше использовать не более шести компонентов. </a:t>
            </a:r>
            <a:endParaRPr lang="ru-RU" dirty="0" smtClean="0"/>
          </a:p>
          <a:p>
            <a:r>
              <a:rPr lang="ru-RU" dirty="0"/>
              <a:t>С</a:t>
            </a:r>
            <a:r>
              <a:rPr lang="ru-RU" dirty="0" smtClean="0"/>
              <a:t>ледует </a:t>
            </a:r>
            <a:r>
              <a:rPr lang="ru-RU" dirty="0"/>
              <a:t>располагать на линии 12 часов; для усиления эффекта можно использовать наиболее </a:t>
            </a:r>
            <a:r>
              <a:rPr lang="ru-RU" dirty="0" smtClean="0"/>
              <a:t>контрастный. </a:t>
            </a:r>
            <a:endParaRPr lang="ru-RU" dirty="0">
              <a:latin typeface="+mj-lt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546169119"/>
              </p:ext>
            </p:extLst>
          </p:nvPr>
        </p:nvGraphicFramePr>
        <p:xfrm>
          <a:off x="2343448" y="959400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4841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78996" y="432000"/>
            <a:ext cx="10872000" cy="527400"/>
          </a:xfrm>
        </p:spPr>
        <p:txBody>
          <a:bodyPr/>
          <a:lstStyle/>
          <a:p>
            <a:pPr lvl="0"/>
            <a:r>
              <a:rPr lang="ru-RU" sz="3200" b="1" dirty="0" smtClean="0"/>
              <a:t>Д</a:t>
            </a:r>
            <a:r>
              <a:rPr lang="ru-RU" sz="3200" b="1" dirty="0" smtClean="0"/>
              <a:t>иаграмма для позиционного сравнения</a:t>
            </a:r>
            <a:endParaRPr lang="ru-RU" sz="3200" b="1" dirty="0"/>
          </a:p>
        </p:txBody>
      </p:sp>
      <p:pic>
        <p:nvPicPr>
          <p:cNvPr id="3" name="Объект 3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186120" y="6026040"/>
            <a:ext cx="837720" cy="6893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ая соединительная линия 5"/>
          <p:cNvSpPr/>
          <p:nvPr/>
        </p:nvSpPr>
        <p:spPr>
          <a:xfrm>
            <a:off x="0" y="959400"/>
            <a:ext cx="12191760" cy="0"/>
          </a:xfrm>
          <a:prstGeom prst="line">
            <a:avLst/>
          </a:prstGeom>
          <a:noFill/>
          <a:ln w="38160">
            <a:solidFill>
              <a:srgbClr val="5B9BD5"/>
            </a:solidFill>
            <a:prstDash val="solid"/>
            <a:miter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kk-KZ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6"/>
          <p:cNvSpPr txBox="1">
            <a:spLocks noGrp="1"/>
          </p:cNvSpPr>
          <p:nvPr>
            <p:ph type="sldNum" sz="quarter" idx="4294967295"/>
          </p:nvPr>
        </p:nvSpPr>
        <p:spPr>
          <a:xfrm>
            <a:off x="10829805" y="6356520"/>
            <a:ext cx="523515" cy="35891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/>
          <a:p>
            <a:pPr lvl="0"/>
            <a:fld id="{5B408AF6-8AF4-4D30-92DE-E21689CCAFD8}" type="slidenum">
              <a:t>17</a:t>
            </a:fld>
            <a:endParaRPr lang="kk-KZ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6962" y="998830"/>
            <a:ext cx="452146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иллюстрации позиционного сравнения лучше всего подходит линейчатая диаграмма</a:t>
            </a:r>
            <a:r>
              <a:rPr lang="ru-RU" dirty="0" smtClean="0"/>
              <a:t>.</a:t>
            </a:r>
            <a:r>
              <a:rPr lang="ru-RU" dirty="0"/>
              <a:t> Самое главное – вы можете расставить линейки в нужной вам последовательности. Например, в диаграмме, где проводится сравнение показателей рентабельности продаж клиента и его пяти конкурентов, линейки, озаглавленные названиями компаний, можно расположить в алфавитном порядке, по времени начала работы компании в отрасли, по объемам продаж, по показателям рентабельности – от самого низкого значения показателя к самому высокому или, как в примере, от самого высокого к самому </a:t>
            </a:r>
            <a:r>
              <a:rPr lang="ru-RU" dirty="0" smtClean="0"/>
              <a:t>низкому.</a:t>
            </a:r>
            <a:endParaRPr lang="ru-RU" dirty="0">
              <a:latin typeface="+mj-lt"/>
            </a:endParaRPr>
          </a:p>
        </p:txBody>
      </p:sp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2036701723"/>
              </p:ext>
            </p:extLst>
          </p:nvPr>
        </p:nvGraphicFramePr>
        <p:xfrm>
          <a:off x="5439905" y="959400"/>
          <a:ext cx="6500678" cy="4868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51137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78996" y="432000"/>
            <a:ext cx="10872000" cy="527400"/>
          </a:xfrm>
        </p:spPr>
        <p:txBody>
          <a:bodyPr/>
          <a:lstStyle/>
          <a:p>
            <a:pPr lvl="0"/>
            <a:r>
              <a:rPr lang="ru-RU" sz="3200" b="1" dirty="0" smtClean="0"/>
              <a:t>Разнообразие линейной </a:t>
            </a:r>
            <a:r>
              <a:rPr lang="ru-RU" sz="3200" b="1" dirty="0"/>
              <a:t>диаграммы</a:t>
            </a:r>
            <a:endParaRPr lang="ru-RU" sz="3200" b="1" dirty="0"/>
          </a:p>
        </p:txBody>
      </p:sp>
      <p:pic>
        <p:nvPicPr>
          <p:cNvPr id="3" name="Объект 3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186120" y="6026040"/>
            <a:ext cx="837720" cy="6893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ая соединительная линия 5"/>
          <p:cNvSpPr/>
          <p:nvPr/>
        </p:nvSpPr>
        <p:spPr>
          <a:xfrm>
            <a:off x="0" y="959400"/>
            <a:ext cx="12191760" cy="0"/>
          </a:xfrm>
          <a:prstGeom prst="line">
            <a:avLst/>
          </a:prstGeom>
          <a:noFill/>
          <a:ln w="38160">
            <a:solidFill>
              <a:srgbClr val="5B9BD5"/>
            </a:solidFill>
            <a:prstDash val="solid"/>
            <a:miter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kk-KZ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6"/>
          <p:cNvSpPr txBox="1">
            <a:spLocks noGrp="1"/>
          </p:cNvSpPr>
          <p:nvPr>
            <p:ph type="sldNum" sz="quarter" idx="4294967295"/>
          </p:nvPr>
        </p:nvSpPr>
        <p:spPr>
          <a:xfrm>
            <a:off x="10829805" y="6356520"/>
            <a:ext cx="523515" cy="35891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/>
          <a:p>
            <a:pPr lvl="0"/>
            <a:fld id="{5B408AF6-8AF4-4D30-92DE-E21689CCAFD8}" type="slidenum">
              <a:t>18</a:t>
            </a:fld>
            <a:endParaRPr lang="kk-KZ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336025236"/>
              </p:ext>
            </p:extLst>
          </p:nvPr>
        </p:nvGraphicFramePr>
        <p:xfrm>
          <a:off x="986631" y="959400"/>
          <a:ext cx="3811588" cy="3069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1106879436"/>
              </p:ext>
            </p:extLst>
          </p:nvPr>
        </p:nvGraphicFramePr>
        <p:xfrm>
          <a:off x="5999566" y="959400"/>
          <a:ext cx="4089831" cy="3232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7" name="Диаграмма 26"/>
          <p:cNvGraphicFramePr/>
          <p:nvPr>
            <p:extLst>
              <p:ext uri="{D42A27DB-BD31-4B8C-83A1-F6EECF244321}">
                <p14:modId xmlns:p14="http://schemas.microsoft.com/office/powerpoint/2010/main" val="1986972875"/>
              </p:ext>
            </p:extLst>
          </p:nvPr>
        </p:nvGraphicFramePr>
        <p:xfrm>
          <a:off x="3301139" y="3971235"/>
          <a:ext cx="4293030" cy="2744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168643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78996" y="432000"/>
            <a:ext cx="10872000" cy="527400"/>
          </a:xfrm>
        </p:spPr>
        <p:txBody>
          <a:bodyPr/>
          <a:lstStyle/>
          <a:p>
            <a:pPr lvl="0"/>
            <a:r>
              <a:rPr lang="ru-RU" sz="3200" b="1" dirty="0"/>
              <a:t>Д</a:t>
            </a:r>
            <a:r>
              <a:rPr lang="ru-RU" sz="3200" b="1" dirty="0" smtClean="0"/>
              <a:t>иаграммы для временного сравнения</a:t>
            </a:r>
            <a:endParaRPr lang="ru-RU" sz="3200" b="1" dirty="0"/>
          </a:p>
        </p:txBody>
      </p:sp>
      <p:pic>
        <p:nvPicPr>
          <p:cNvPr id="3" name="Объект 3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186120" y="6026040"/>
            <a:ext cx="837720" cy="6893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ая соединительная линия 5"/>
          <p:cNvSpPr/>
          <p:nvPr/>
        </p:nvSpPr>
        <p:spPr>
          <a:xfrm>
            <a:off x="0" y="959400"/>
            <a:ext cx="12191760" cy="0"/>
          </a:xfrm>
          <a:prstGeom prst="line">
            <a:avLst/>
          </a:prstGeom>
          <a:noFill/>
          <a:ln w="38160">
            <a:solidFill>
              <a:srgbClr val="5B9BD5"/>
            </a:solidFill>
            <a:prstDash val="solid"/>
            <a:miter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kk-KZ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6"/>
          <p:cNvSpPr txBox="1">
            <a:spLocks noGrp="1"/>
          </p:cNvSpPr>
          <p:nvPr>
            <p:ph type="sldNum" sz="quarter" idx="4294967295"/>
          </p:nvPr>
        </p:nvSpPr>
        <p:spPr>
          <a:xfrm>
            <a:off x="10829805" y="6356520"/>
            <a:ext cx="523515" cy="35891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/>
          <a:p>
            <a:pPr lvl="0"/>
            <a:fld id="{5B408AF6-8AF4-4D30-92DE-E21689CCAFD8}" type="slidenum">
              <a:t>19</a:t>
            </a:fld>
            <a:endParaRPr lang="kk-KZ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297859"/>
              </p:ext>
            </p:extLst>
          </p:nvPr>
        </p:nvGraphicFramePr>
        <p:xfrm>
          <a:off x="720000" y="1080000"/>
          <a:ext cx="10800000" cy="15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0000"/>
              </a:tblGrid>
              <a:tr h="153360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kk-KZ" sz="2400" b="0" i="0" u="none" strike="noStrike" kern="1200" dirty="0">
                        <a:ln>
                          <a:noFill/>
                        </a:ln>
                        <a:latin typeface="+mj-lt"/>
                        <a:ea typeface="Microsoft YaHei" pitchFamily="2"/>
                        <a:cs typeface="Mangal" pitchFamily="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16963" y="998830"/>
            <a:ext cx="418050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Данный </a:t>
            </a:r>
            <a:r>
              <a:rPr lang="ru-RU" dirty="0"/>
              <a:t>тип сравнения лучше всего иллюстрировать при помощи гистограмм или графиков. Выбрать, что именно использовать, просто. Когда вам нужно показать лишь </a:t>
            </a:r>
            <a:r>
              <a:rPr lang="ru-RU" dirty="0" smtClean="0"/>
              <a:t>несколько, </a:t>
            </a:r>
            <a:r>
              <a:rPr lang="ru-RU" dirty="0"/>
              <a:t>используйте гистограмму. Для демонстрации поквартальных изменений за 20 лет правильнее использовать график.</a:t>
            </a:r>
          </a:p>
          <a:p>
            <a:r>
              <a:rPr lang="ru-RU" dirty="0" smtClean="0"/>
              <a:t>С </a:t>
            </a:r>
            <a:r>
              <a:rPr lang="ru-RU" dirty="0"/>
              <a:t>помощью гистограммы лучше отражать точные значения параметра в определенные моменты времени. К этой категории относятся, например, данные по объемам производства. Графики больше подходят для отображения тенденции на протяжении некоторого непрерывного периода. </a:t>
            </a: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4231861038"/>
              </p:ext>
            </p:extLst>
          </p:nvPr>
        </p:nvGraphicFramePr>
        <p:xfrm>
          <a:off x="6257565" y="959400"/>
          <a:ext cx="4405269" cy="2744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1139031179"/>
              </p:ext>
            </p:extLst>
          </p:nvPr>
        </p:nvGraphicFramePr>
        <p:xfrm>
          <a:off x="6324037" y="3579103"/>
          <a:ext cx="4137320" cy="302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61881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48000" y="432000"/>
            <a:ext cx="10872000" cy="527400"/>
          </a:xfrm>
        </p:spPr>
        <p:txBody>
          <a:bodyPr/>
          <a:lstStyle/>
          <a:p>
            <a:pPr lvl="0"/>
            <a:r>
              <a:rPr lang="ru-RU" sz="3200" b="1" dirty="0" smtClean="0"/>
              <a:t>Описание процесса выбора диаграммы</a:t>
            </a:r>
            <a:endParaRPr lang="ru-RU" sz="3200" b="1" dirty="0"/>
          </a:p>
        </p:txBody>
      </p:sp>
      <p:pic>
        <p:nvPicPr>
          <p:cNvPr id="3" name="Объект 3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186120" y="6026040"/>
            <a:ext cx="837720" cy="6893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ая соединительная линия 5"/>
          <p:cNvSpPr/>
          <p:nvPr/>
        </p:nvSpPr>
        <p:spPr>
          <a:xfrm>
            <a:off x="0" y="959400"/>
            <a:ext cx="12191760" cy="0"/>
          </a:xfrm>
          <a:prstGeom prst="line">
            <a:avLst/>
          </a:prstGeom>
          <a:noFill/>
          <a:ln w="38160">
            <a:solidFill>
              <a:srgbClr val="5B9BD5"/>
            </a:solidFill>
            <a:prstDash val="solid"/>
            <a:miter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kk-KZ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6"/>
          <p:cNvSpPr txBox="1">
            <a:spLocks noGrp="1"/>
          </p:cNvSpPr>
          <p:nvPr>
            <p:ph type="sldNum" sz="quarter" idx="8"/>
          </p:nvPr>
        </p:nvSpPr>
        <p:spPr>
          <a:xfrm>
            <a:off x="11016000" y="6356520"/>
            <a:ext cx="3373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/>
          <a:p>
            <a:pPr lvl="0"/>
            <a:fld id="{D5572E51-5729-41BD-A344-7BA967B8C7A4}" type="slidenum">
              <a:t>2</a:t>
            </a:fld>
            <a:endParaRPr lang="kk-KZ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035529"/>
              </p:ext>
            </p:extLst>
          </p:nvPr>
        </p:nvGraphicFramePr>
        <p:xfrm>
          <a:off x="720000" y="1080000"/>
          <a:ext cx="10800000" cy="2915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0000"/>
              </a:tblGrid>
              <a:tr h="153360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45000"/>
                        <a:buFont typeface="StarSymbol"/>
                        <a:buChar char="●"/>
                        <a:tabLst/>
                      </a:pPr>
                      <a:r>
                        <a:rPr lang="kk-KZ" sz="2400" u="none" strike="noStrike" kern="1200" dirty="0" smtClean="0">
                          <a:ln>
                            <a:noFill/>
                          </a:ln>
                          <a:latin typeface="+mj-lt"/>
                        </a:rPr>
                        <a:t>Формулировние идеи</a:t>
                      </a:r>
                      <a:endParaRPr lang="kk-KZ" sz="2400" u="none" strike="noStrike" kern="1200" dirty="0" smtClean="0">
                        <a:ln>
                          <a:noFill/>
                        </a:ln>
                        <a:latin typeface="+mj-lt"/>
                      </a:endParaRPr>
                    </a:p>
                    <a:p>
                      <a:pPr marL="0" marR="0" lvl="0" indent="0" rtl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45000"/>
                        <a:buFont typeface="StarSymbol"/>
                        <a:buChar char="●"/>
                        <a:tabLst/>
                      </a:pPr>
                      <a:r>
                        <a:rPr lang="kk-KZ" sz="2400" u="none" strike="noStrike" kern="1200" dirty="0" smtClean="0">
                          <a:ln>
                            <a:noFill/>
                          </a:ln>
                          <a:latin typeface="+mj-lt"/>
                        </a:rPr>
                        <a:t>Определение типа сравнения данных</a:t>
                      </a:r>
                      <a:endParaRPr lang="kk-KZ" sz="2400" u="none" strike="noStrike" kern="1200" dirty="0" smtClean="0">
                        <a:ln>
                          <a:noFill/>
                        </a:ln>
                        <a:latin typeface="+mj-lt"/>
                      </a:endParaRPr>
                    </a:p>
                    <a:p>
                      <a:pPr marL="0" marR="0" lvl="0" indent="0" rtl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45000"/>
                        <a:buFont typeface="StarSymbol"/>
                        <a:buChar char="●"/>
                        <a:tabLst/>
                      </a:pPr>
                      <a:r>
                        <a:rPr lang="kk-KZ" sz="2400" u="none" strike="noStrike" kern="1200" dirty="0" smtClean="0">
                          <a:ln>
                            <a:noFill/>
                          </a:ln>
                          <a:latin typeface="+mj-lt"/>
                        </a:rPr>
                        <a:t>Выбор типа диаграммы</a:t>
                      </a:r>
                      <a:endParaRPr lang="kk-KZ" sz="2400" u="none" strike="noStrike" kern="1200" dirty="0" smtClean="0">
                        <a:ln>
                          <a:noFill/>
                        </a:ln>
                        <a:latin typeface="+mj-lt"/>
                      </a:endParaRPr>
                    </a:p>
                    <a:p>
                      <a:pPr marL="0" marR="0" lvl="0" indent="0" rtl="0" hangingPunc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45000"/>
                        <a:buFont typeface="StarSymbol"/>
                        <a:buChar char="●"/>
                        <a:tabLst/>
                      </a:pPr>
                      <a:endParaRPr lang="kk-KZ" sz="2400" b="0" i="0" u="none" strike="noStrike" kern="1200" dirty="0">
                        <a:ln>
                          <a:noFill/>
                        </a:ln>
                        <a:latin typeface="Calibri Light" pitchFamily="34"/>
                        <a:ea typeface="Microsoft YaHei" pitchFamily="2"/>
                        <a:cs typeface="Mangal" pitchFamily="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5" name="Диаграмма 1034"/>
          <p:cNvGraphicFramePr/>
          <p:nvPr>
            <p:extLst>
              <p:ext uri="{D42A27DB-BD31-4B8C-83A1-F6EECF244321}">
                <p14:modId xmlns:p14="http://schemas.microsoft.com/office/powerpoint/2010/main" val="1868616537"/>
              </p:ext>
            </p:extLst>
          </p:nvPr>
        </p:nvGraphicFramePr>
        <p:xfrm>
          <a:off x="6095880" y="642846"/>
          <a:ext cx="4303561" cy="3353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78996" y="432000"/>
            <a:ext cx="10872000" cy="527400"/>
          </a:xfrm>
        </p:spPr>
        <p:txBody>
          <a:bodyPr/>
          <a:lstStyle/>
          <a:p>
            <a:pPr lvl="0"/>
            <a:r>
              <a:rPr lang="ru-RU" sz="3200" b="1" dirty="0"/>
              <a:t>Д</a:t>
            </a:r>
            <a:r>
              <a:rPr lang="ru-RU" sz="3200" b="1" dirty="0" smtClean="0"/>
              <a:t>иаграммы для временного сравнения</a:t>
            </a:r>
            <a:endParaRPr lang="ru-RU" sz="3200" b="1" dirty="0"/>
          </a:p>
        </p:txBody>
      </p:sp>
      <p:pic>
        <p:nvPicPr>
          <p:cNvPr id="3" name="Объект 3"/>
          <p:cNvPicPr>
            <a:picLocks noChangeAspect="1"/>
          </p:cNvPicPr>
          <p:nvPr/>
        </p:nvPicPr>
        <p:blipFill>
          <a:blip r:embed="rId4">
            <a:lum bright="-50000"/>
            <a:alphaModFix/>
          </a:blip>
          <a:srcRect/>
          <a:stretch>
            <a:fillRect/>
          </a:stretch>
        </p:blipFill>
        <p:spPr>
          <a:xfrm>
            <a:off x="186120" y="6026040"/>
            <a:ext cx="837720" cy="6893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ая соединительная линия 5"/>
          <p:cNvSpPr/>
          <p:nvPr/>
        </p:nvSpPr>
        <p:spPr>
          <a:xfrm>
            <a:off x="0" y="959400"/>
            <a:ext cx="12191760" cy="0"/>
          </a:xfrm>
          <a:prstGeom prst="line">
            <a:avLst/>
          </a:prstGeom>
          <a:noFill/>
          <a:ln w="38160">
            <a:solidFill>
              <a:srgbClr val="5B9BD5"/>
            </a:solidFill>
            <a:prstDash val="solid"/>
            <a:miter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kk-KZ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6"/>
          <p:cNvSpPr txBox="1">
            <a:spLocks noGrp="1"/>
          </p:cNvSpPr>
          <p:nvPr>
            <p:ph type="sldNum" sz="quarter" idx="4294967295"/>
          </p:nvPr>
        </p:nvSpPr>
        <p:spPr>
          <a:xfrm>
            <a:off x="10829805" y="6356520"/>
            <a:ext cx="523515" cy="35891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/>
          <a:p>
            <a:pPr lvl="0"/>
            <a:fld id="{5B408AF6-8AF4-4D30-92DE-E21689CCAFD8}" type="slidenum">
              <a:t>20</a:t>
            </a:fld>
            <a:endParaRPr lang="kk-KZ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pic>
        <p:nvPicPr>
          <p:cNvPr id="1026" name="Picture 2" descr="http://www.plam.ru/bislit/govori_na_jazyke_diagramm_posobie_po_vizualnym_kommunikacijam/i_05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557" y="3982299"/>
            <a:ext cx="1641868" cy="1493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853360" y="3575538"/>
            <a:ext cx="35636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000000"/>
                </a:solidFill>
                <a:latin typeface="+mj-lt"/>
              </a:rPr>
              <a:t>Гистограмма </a:t>
            </a:r>
            <a:r>
              <a:rPr lang="en-US" i="1" dirty="0" smtClean="0">
                <a:solidFill>
                  <a:srgbClr val="000000"/>
                </a:solidFill>
                <a:latin typeface="+mj-lt"/>
              </a:rPr>
              <a:t>c </a:t>
            </a:r>
            <a:r>
              <a:rPr lang="ru-RU" i="1" dirty="0" smtClean="0">
                <a:solidFill>
                  <a:srgbClr val="000000"/>
                </a:solidFill>
                <a:latin typeface="+mj-lt"/>
              </a:rPr>
              <a:t>группировкой</a:t>
            </a:r>
            <a:r>
              <a:rPr lang="ru-RU" dirty="0">
                <a:solidFill>
                  <a:srgbClr val="000000"/>
                </a:solidFill>
                <a:latin typeface="+mj-lt"/>
              </a:rPr>
              <a:t> </a:t>
            </a:r>
            <a:endParaRPr lang="ru-RU" dirty="0">
              <a:latin typeface="+mj-lt"/>
            </a:endParaRPr>
          </a:p>
        </p:txBody>
      </p:sp>
      <p:pic>
        <p:nvPicPr>
          <p:cNvPr id="1028" name="Picture 4" descr="http://www.plam.ru/bislit/govori_na_jazyke_diagramm_posobie_po_vizualnym_kommunikacijam/i_053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217" y="4041775"/>
            <a:ext cx="1531550" cy="140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4222517" y="5426482"/>
            <a:ext cx="29783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Диапазонная гистограмма</a:t>
            </a:r>
            <a:endParaRPr lang="ru-RU" dirty="0">
              <a:latin typeface="+mj-lt"/>
            </a:endParaRPr>
          </a:p>
        </p:txBody>
      </p:sp>
      <p:pic>
        <p:nvPicPr>
          <p:cNvPr id="1030" name="Picture 6" descr="http://www.plam.ru/bislit/govori_na_jazyke_diagramm_posobie_po_vizualnym_kommunikacijam/i_054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072" y="3961174"/>
            <a:ext cx="1598516" cy="1465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6619336" y="3575538"/>
            <a:ext cx="2587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000000"/>
                </a:solidFill>
                <a:latin typeface="+mj-lt"/>
              </a:rPr>
              <a:t>Объемная гистограмма</a:t>
            </a:r>
            <a:endParaRPr lang="ru-RU" dirty="0">
              <a:latin typeface="+mj-lt"/>
            </a:endParaRPr>
          </a:p>
        </p:txBody>
      </p:sp>
      <p:graphicFrame>
        <p:nvGraphicFramePr>
          <p:cNvPr id="31" name="Диаграмма 30"/>
          <p:cNvGraphicFramePr/>
          <p:nvPr>
            <p:extLst>
              <p:ext uri="{D42A27DB-BD31-4B8C-83A1-F6EECF244321}">
                <p14:modId xmlns:p14="http://schemas.microsoft.com/office/powerpoint/2010/main" val="1835437797"/>
              </p:ext>
            </p:extLst>
          </p:nvPr>
        </p:nvGraphicFramePr>
        <p:xfrm>
          <a:off x="604980" y="597410"/>
          <a:ext cx="3617537" cy="2976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9" name="Прямоугольник 48"/>
          <p:cNvSpPr/>
          <p:nvPr/>
        </p:nvSpPr>
        <p:spPr>
          <a:xfrm>
            <a:off x="853360" y="5426482"/>
            <a:ext cx="29783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Гистограмма отклонений</a:t>
            </a:r>
            <a:endParaRPr lang="ru-RU" dirty="0">
              <a:latin typeface="+mj-lt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851494" y="5426482"/>
            <a:ext cx="29783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Совмещенная гистограмма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6371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78996" y="432000"/>
            <a:ext cx="10872000" cy="527400"/>
          </a:xfrm>
        </p:spPr>
        <p:txBody>
          <a:bodyPr/>
          <a:lstStyle/>
          <a:p>
            <a:pPr lvl="0"/>
            <a:r>
              <a:rPr lang="ru-RU" sz="3200" b="1" dirty="0" smtClean="0"/>
              <a:t>Д</a:t>
            </a:r>
            <a:r>
              <a:rPr lang="ru-RU" sz="3200" b="1" dirty="0" smtClean="0"/>
              <a:t>иаграммы для частотного сравнения</a:t>
            </a:r>
            <a:endParaRPr lang="ru-RU" sz="3200" b="1" dirty="0"/>
          </a:p>
        </p:txBody>
      </p:sp>
      <p:pic>
        <p:nvPicPr>
          <p:cNvPr id="3" name="Объект 3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186120" y="6026040"/>
            <a:ext cx="837720" cy="6893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ая соединительная линия 5"/>
          <p:cNvSpPr/>
          <p:nvPr/>
        </p:nvSpPr>
        <p:spPr>
          <a:xfrm>
            <a:off x="0" y="959400"/>
            <a:ext cx="12191760" cy="0"/>
          </a:xfrm>
          <a:prstGeom prst="line">
            <a:avLst/>
          </a:prstGeom>
          <a:noFill/>
          <a:ln w="38160">
            <a:solidFill>
              <a:srgbClr val="5B9BD5"/>
            </a:solidFill>
            <a:prstDash val="solid"/>
            <a:miter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kk-KZ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6"/>
          <p:cNvSpPr txBox="1">
            <a:spLocks noGrp="1"/>
          </p:cNvSpPr>
          <p:nvPr>
            <p:ph type="sldNum" sz="quarter" idx="4294967295"/>
          </p:nvPr>
        </p:nvSpPr>
        <p:spPr>
          <a:xfrm>
            <a:off x="10829805" y="6356520"/>
            <a:ext cx="523515" cy="35891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/>
          <a:p>
            <a:pPr lvl="0"/>
            <a:fld id="{5B408AF6-8AF4-4D30-92DE-E21689CCAFD8}" type="slidenum">
              <a:t>21</a:t>
            </a:fld>
            <a:endParaRPr lang="kk-KZ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720000" y="1080000"/>
          <a:ext cx="10800000" cy="15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0000"/>
              </a:tblGrid>
              <a:tr h="153360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kk-KZ" sz="2400" b="0" i="0" u="none" strike="noStrike" kern="1200" dirty="0">
                        <a:ln>
                          <a:noFill/>
                        </a:ln>
                        <a:latin typeface="+mj-lt"/>
                        <a:ea typeface="Microsoft YaHei" pitchFamily="2"/>
                        <a:cs typeface="Mangal" pitchFamily="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16962" y="998830"/>
            <a:ext cx="379304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Частотное сравнение показывает, сколько значений данного параметра (частотность) попадает в последовательные области числовых значений.</a:t>
            </a:r>
          </a:p>
          <a:p>
            <a:r>
              <a:rPr lang="ru-RU" dirty="0"/>
              <a:t>Этот тип сравнения применяется в двух основных случаях. Во-первых, для обобщения сходных событий на основе выборки наблюдений. Здесь частотное сравнение используется для того, чтобы предсказывать риск, вероятность или возможность. К примеру, посредством данного вида сравнения можно показать, что в 25 % случаев грузы доставляются за пять или менее дней, </a:t>
            </a: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77440519"/>
              </p:ext>
            </p:extLst>
          </p:nvPr>
        </p:nvGraphicFramePr>
        <p:xfrm>
          <a:off x="5486399" y="1016000"/>
          <a:ext cx="4974957" cy="2889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395131257"/>
              </p:ext>
            </p:extLst>
          </p:nvPr>
        </p:nvGraphicFramePr>
        <p:xfrm>
          <a:off x="5408907" y="3887200"/>
          <a:ext cx="4866468" cy="2502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1849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78996" y="432000"/>
            <a:ext cx="10872000" cy="527400"/>
          </a:xfrm>
        </p:spPr>
        <p:txBody>
          <a:bodyPr/>
          <a:lstStyle/>
          <a:p>
            <a:pPr lvl="0"/>
            <a:r>
              <a:rPr lang="ru-RU" sz="3200" b="1" dirty="0" smtClean="0"/>
              <a:t>Д</a:t>
            </a:r>
            <a:r>
              <a:rPr lang="ru-RU" sz="3200" b="1" dirty="0" smtClean="0"/>
              <a:t>иаграммы для корреляционного сравнения</a:t>
            </a:r>
            <a:endParaRPr lang="ru-RU" sz="3200" b="1" dirty="0"/>
          </a:p>
        </p:txBody>
      </p:sp>
      <p:pic>
        <p:nvPicPr>
          <p:cNvPr id="3" name="Объект 3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186120" y="6026040"/>
            <a:ext cx="837720" cy="6893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ая соединительная линия 5"/>
          <p:cNvSpPr/>
          <p:nvPr/>
        </p:nvSpPr>
        <p:spPr>
          <a:xfrm>
            <a:off x="0" y="959400"/>
            <a:ext cx="12191760" cy="0"/>
          </a:xfrm>
          <a:prstGeom prst="line">
            <a:avLst/>
          </a:prstGeom>
          <a:noFill/>
          <a:ln w="38160">
            <a:solidFill>
              <a:srgbClr val="5B9BD5"/>
            </a:solidFill>
            <a:prstDash val="solid"/>
            <a:miter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kk-KZ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6"/>
          <p:cNvSpPr txBox="1">
            <a:spLocks noGrp="1"/>
          </p:cNvSpPr>
          <p:nvPr>
            <p:ph type="sldNum" sz="quarter" idx="4294967295"/>
          </p:nvPr>
        </p:nvSpPr>
        <p:spPr>
          <a:xfrm>
            <a:off x="10829805" y="6356520"/>
            <a:ext cx="523515" cy="35891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/>
          <a:p>
            <a:pPr lvl="0"/>
            <a:fld id="{5B408AF6-8AF4-4D30-92DE-E21689CCAFD8}" type="slidenum">
              <a:t>22</a:t>
            </a:fld>
            <a:endParaRPr lang="kk-KZ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720000" y="1080000"/>
          <a:ext cx="10800000" cy="15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0000"/>
              </a:tblGrid>
              <a:tr h="153360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kk-KZ" sz="2400" b="0" i="0" u="none" strike="noStrike" kern="1200" dirty="0">
                        <a:ln>
                          <a:noFill/>
                        </a:ln>
                        <a:latin typeface="+mj-lt"/>
                        <a:ea typeface="Microsoft YaHei" pitchFamily="2"/>
                        <a:cs typeface="Mangal" pitchFamily="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16962" y="998830"/>
            <a:ext cx="379304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Частотное сравнение показывает, сколько значений данного параметра (частотность) попадает в последовательные области числовых значений.</a:t>
            </a:r>
          </a:p>
          <a:p>
            <a:r>
              <a:rPr lang="ru-RU" dirty="0"/>
              <a:t>Этот тип сравнения применяется в двух основных случаях. Во-первых, для обобщения сходных событий на основе выборки наблюдений. Здесь частотное сравнение используется для того, чтобы предсказывать риск, вероятность или возможность. К примеру, посредством данного вида сравнения можно показать, что в 25 % случаев грузы доставляются за пять или менее дней, </a:t>
            </a: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004448448"/>
              </p:ext>
            </p:extLst>
          </p:nvPr>
        </p:nvGraphicFramePr>
        <p:xfrm>
          <a:off x="5843587" y="998830"/>
          <a:ext cx="4986217" cy="3821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554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013" y="-71445"/>
            <a:ext cx="12349165" cy="6929445"/>
          </a:xfrm>
          <a:prstGeom prst="rect">
            <a:avLst/>
          </a:prstGeom>
        </p:spPr>
      </p:pic>
      <p:sp>
        <p:nvSpPr>
          <p:cNvPr id="2" name="Номер слайда 6"/>
          <p:cNvSpPr txBox="1">
            <a:spLocks noGrp="1"/>
          </p:cNvSpPr>
          <p:nvPr>
            <p:ph type="sldNum" sz="quarter" idx="8"/>
          </p:nvPr>
        </p:nvSpPr>
        <p:spPr>
          <a:xfrm>
            <a:off x="11020183" y="6293458"/>
            <a:ext cx="427817" cy="5014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/>
          <a:p>
            <a:pPr lvl="0"/>
            <a:fld id="{B2143D3D-61D0-4A94-835F-78C294621BBA}" type="slidenum">
              <a:t>23</a:t>
            </a:fld>
            <a:endParaRPr lang="kk-KZ" dirty="0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extBox 8"/>
          <p:cNvSpPr/>
          <p:nvPr/>
        </p:nvSpPr>
        <p:spPr>
          <a:xfrm>
            <a:off x="4081134" y="5615640"/>
            <a:ext cx="4028772" cy="65449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kk-KZ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  <a:hlinkClick r:id="rId4"/>
              </a:rPr>
              <a:t>info@ilsa.kz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kk-KZ" sz="18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Kazakhstan</a:t>
            </a:r>
            <a:r>
              <a:rPr lang="kk-KZ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, Astana,29 Syganak ave</a:t>
            </a:r>
            <a:r>
              <a:rPr lang="kk-KZ" sz="1800" b="0" i="0" u="sng" strike="noStrike" kern="1200" spc="0" dirty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. 18 fl.</a:t>
            </a:r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48000" y="2928600"/>
            <a:ext cx="10800000" cy="455399"/>
          </a:xfrm>
        </p:spPr>
        <p:txBody>
          <a:bodyPr/>
          <a:lstStyle/>
          <a:p>
            <a:pPr lvl="0" algn="ctr"/>
            <a:r>
              <a:rPr lang="ru-RU" sz="3200" b="1"/>
              <a:t>Спасибо за внимание!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/>
          <p:cNvGraphicFramePr/>
          <p:nvPr>
            <p:extLst>
              <p:ext uri="{D42A27DB-BD31-4B8C-83A1-F6EECF244321}">
                <p14:modId xmlns:p14="http://schemas.microsoft.com/office/powerpoint/2010/main" val="3330842633"/>
              </p:ext>
            </p:extLst>
          </p:nvPr>
        </p:nvGraphicFramePr>
        <p:xfrm>
          <a:off x="2101519" y="3875512"/>
          <a:ext cx="3994361" cy="2468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6" name="Диаграмма 25"/>
          <p:cNvGraphicFramePr/>
          <p:nvPr>
            <p:extLst>
              <p:ext uri="{D42A27DB-BD31-4B8C-83A1-F6EECF244321}">
                <p14:modId xmlns:p14="http://schemas.microsoft.com/office/powerpoint/2010/main" val="1112884839"/>
              </p:ext>
            </p:extLst>
          </p:nvPr>
        </p:nvGraphicFramePr>
        <p:xfrm>
          <a:off x="6383338" y="139861"/>
          <a:ext cx="4968875" cy="4301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064198136"/>
              </p:ext>
            </p:extLst>
          </p:nvPr>
        </p:nvGraphicFramePr>
        <p:xfrm>
          <a:off x="3056157" y="431999"/>
          <a:ext cx="3761771" cy="3312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48000" y="432000"/>
            <a:ext cx="10872000" cy="527400"/>
          </a:xfrm>
        </p:spPr>
        <p:txBody>
          <a:bodyPr/>
          <a:lstStyle/>
          <a:p>
            <a:r>
              <a:rPr lang="ru-RU" sz="3200" b="1" dirty="0"/>
              <a:t>Выбор диаграмм</a:t>
            </a:r>
          </a:p>
        </p:txBody>
      </p:sp>
      <p:pic>
        <p:nvPicPr>
          <p:cNvPr id="3" name="Объект 3"/>
          <p:cNvPicPr>
            <a:picLocks noChangeAspect="1"/>
          </p:cNvPicPr>
          <p:nvPr/>
        </p:nvPicPr>
        <p:blipFill>
          <a:blip r:embed="rId6">
            <a:lum bright="-50000"/>
            <a:alphaModFix/>
          </a:blip>
          <a:srcRect/>
          <a:stretch>
            <a:fillRect/>
          </a:stretch>
        </p:blipFill>
        <p:spPr>
          <a:xfrm>
            <a:off x="186120" y="6026040"/>
            <a:ext cx="837720" cy="6893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ая соединительная линия 5"/>
          <p:cNvSpPr/>
          <p:nvPr/>
        </p:nvSpPr>
        <p:spPr>
          <a:xfrm>
            <a:off x="0" y="959400"/>
            <a:ext cx="12191760" cy="0"/>
          </a:xfrm>
          <a:prstGeom prst="line">
            <a:avLst/>
          </a:prstGeom>
          <a:noFill/>
          <a:ln w="38160">
            <a:solidFill>
              <a:srgbClr val="5B9BD5"/>
            </a:solidFill>
            <a:prstDash val="solid"/>
            <a:miter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kk-KZ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6"/>
          <p:cNvSpPr txBox="1">
            <a:spLocks noGrp="1"/>
          </p:cNvSpPr>
          <p:nvPr>
            <p:ph type="sldNum" sz="quarter" idx="4294967295"/>
          </p:nvPr>
        </p:nvSpPr>
        <p:spPr>
          <a:xfrm>
            <a:off x="11016000" y="6356520"/>
            <a:ext cx="3373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/>
          <a:p>
            <a:pPr lvl="0"/>
            <a:fld id="{5B408AF6-8AF4-4D30-92DE-E21689CCAFD8}" type="slidenum">
              <a:t>3</a:t>
            </a:fld>
            <a:endParaRPr lang="kk-KZ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297859"/>
              </p:ext>
            </p:extLst>
          </p:nvPr>
        </p:nvGraphicFramePr>
        <p:xfrm>
          <a:off x="720000" y="1080000"/>
          <a:ext cx="10800000" cy="15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0000"/>
              </a:tblGrid>
              <a:tr h="153360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kk-KZ" sz="2400" b="0" i="0" u="none" strike="noStrike" kern="1200" dirty="0">
                        <a:ln>
                          <a:noFill/>
                        </a:ln>
                        <a:latin typeface="+mj-lt"/>
                        <a:ea typeface="Microsoft YaHei" pitchFamily="2"/>
                        <a:cs typeface="Mangal" pitchFamily="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94762" y="3256672"/>
            <a:ext cx="19976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+mj-lt"/>
              </a:rPr>
              <a:t>Круговая диаграмма</a:t>
            </a:r>
            <a:endParaRPr lang="ru-RU" sz="1600" dirty="0"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89573" y="3256672"/>
            <a:ext cx="21996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+mj-lt"/>
              </a:rPr>
              <a:t>Линейчатая диаграмма</a:t>
            </a:r>
            <a:endParaRPr lang="ru-RU" sz="1600" dirty="0"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42601" y="6140170"/>
            <a:ext cx="12939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+mj-lt"/>
              </a:rPr>
              <a:t>Гистограмма</a:t>
            </a:r>
            <a:endParaRPr lang="ru-RU" dirty="0">
              <a:latin typeface="+mj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136660" y="3256672"/>
            <a:ext cx="7986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+mj-lt"/>
              </a:rPr>
              <a:t>График</a:t>
            </a:r>
            <a:endParaRPr lang="ru-RU" dirty="0"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113772" y="614017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+mj-lt"/>
              </a:rPr>
              <a:t>Точечная диаграмма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2158621588"/>
              </p:ext>
            </p:extLst>
          </p:nvPr>
        </p:nvGraphicFramePr>
        <p:xfrm>
          <a:off x="-374888" y="993952"/>
          <a:ext cx="4200525" cy="3117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099" name="Диаграмма 4098"/>
          <p:cNvGraphicFramePr/>
          <p:nvPr>
            <p:extLst>
              <p:ext uri="{D42A27DB-BD31-4B8C-83A1-F6EECF244321}">
                <p14:modId xmlns:p14="http://schemas.microsoft.com/office/powerpoint/2010/main" val="3438737980"/>
              </p:ext>
            </p:extLst>
          </p:nvPr>
        </p:nvGraphicFramePr>
        <p:xfrm>
          <a:off x="6383338" y="4182566"/>
          <a:ext cx="3597570" cy="1843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92991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48000" y="432000"/>
            <a:ext cx="10872000" cy="527400"/>
          </a:xfrm>
        </p:spPr>
        <p:txBody>
          <a:bodyPr/>
          <a:lstStyle/>
          <a:p>
            <a:pPr lvl="0"/>
            <a:r>
              <a:rPr lang="ru-RU" sz="3200" b="1" dirty="0" smtClean="0"/>
              <a:t>Формулирование идей</a:t>
            </a:r>
            <a:endParaRPr lang="ru-RU" sz="3200" b="1" dirty="0"/>
          </a:p>
        </p:txBody>
      </p:sp>
      <p:pic>
        <p:nvPicPr>
          <p:cNvPr id="3" name="Объект 3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186120" y="6026040"/>
            <a:ext cx="837720" cy="6893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ая соединительная линия 5"/>
          <p:cNvSpPr/>
          <p:nvPr/>
        </p:nvSpPr>
        <p:spPr>
          <a:xfrm>
            <a:off x="0" y="959400"/>
            <a:ext cx="12191760" cy="0"/>
          </a:xfrm>
          <a:prstGeom prst="line">
            <a:avLst/>
          </a:prstGeom>
          <a:noFill/>
          <a:ln w="38160">
            <a:solidFill>
              <a:srgbClr val="5B9BD5"/>
            </a:solidFill>
            <a:prstDash val="solid"/>
            <a:miter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kk-KZ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6"/>
          <p:cNvSpPr txBox="1">
            <a:spLocks noGrp="1"/>
          </p:cNvSpPr>
          <p:nvPr>
            <p:ph type="sldNum" sz="quarter" idx="8"/>
          </p:nvPr>
        </p:nvSpPr>
        <p:spPr>
          <a:xfrm>
            <a:off x="11016000" y="6356520"/>
            <a:ext cx="3373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/>
          <a:p>
            <a:pPr lvl="0"/>
            <a:fld id="{5B408AF6-8AF4-4D30-92DE-E21689CCAFD8}" type="slidenum">
              <a:t>4</a:t>
            </a:fld>
            <a:endParaRPr lang="kk-KZ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297859"/>
              </p:ext>
            </p:extLst>
          </p:nvPr>
        </p:nvGraphicFramePr>
        <p:xfrm>
          <a:off x="720000" y="1080000"/>
          <a:ext cx="10800000" cy="15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0000"/>
              </a:tblGrid>
              <a:tr h="153360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kk-KZ" sz="2400" b="0" i="0" u="none" strike="noStrike" kern="1200" dirty="0">
                        <a:ln>
                          <a:noFill/>
                        </a:ln>
                        <a:latin typeface="+mj-lt"/>
                        <a:ea typeface="Microsoft YaHei" pitchFamily="2"/>
                        <a:cs typeface="Mangal" pitchFamily="2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558" y="4284777"/>
            <a:ext cx="7532278" cy="148033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716962" y="998830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+mj-lt"/>
              </a:rPr>
              <a:t>Для того чтобы правильно выбрать тип диаграммы, вы в первую очередь должны четко сформулировать конкретную идею, которую вы хотите донести до аудитории при помощи диаграммы</a:t>
            </a:r>
            <a:r>
              <a:rPr lang="ru-RU" dirty="0" smtClean="0">
                <a:solidFill>
                  <a:srgbClr val="000000"/>
                </a:solidFill>
                <a:latin typeface="+mj-lt"/>
              </a:rPr>
              <a:t>.</a:t>
            </a:r>
          </a:p>
          <a:p>
            <a:r>
              <a:rPr lang="ru-RU" dirty="0">
                <a:latin typeface="+mj-lt"/>
              </a:rPr>
              <a:t>Выбор правильного типа диаграммы целиком и полностью зависит от того, насколько четко вы представляете себе, что вы хотите ею сказать. Тип диаграммы определяют вовсе не данные (</a:t>
            </a:r>
            <a:r>
              <a:rPr lang="ru-RU" dirty="0" smtClean="0">
                <a:latin typeface="+mj-lt"/>
              </a:rPr>
              <a:t>доллары, процент</a:t>
            </a:r>
            <a:r>
              <a:rPr lang="ru-RU" dirty="0">
                <a:latin typeface="+mj-lt"/>
              </a:rPr>
              <a:t>ы</a:t>
            </a:r>
            <a:r>
              <a:rPr lang="ru-RU" dirty="0" smtClean="0">
                <a:latin typeface="+mj-lt"/>
              </a:rPr>
              <a:t>) </a:t>
            </a:r>
            <a:r>
              <a:rPr lang="ru-RU" dirty="0">
                <a:latin typeface="+mj-lt"/>
              </a:rPr>
              <a:t>и не те или иные параметры (прибыль, рентабельность </a:t>
            </a:r>
            <a:r>
              <a:rPr lang="ru-RU" dirty="0" smtClean="0">
                <a:latin typeface="+mj-lt"/>
              </a:rPr>
              <a:t>инвестиций), </a:t>
            </a:r>
            <a:r>
              <a:rPr lang="ru-RU" dirty="0">
                <a:latin typeface="+mj-lt"/>
              </a:rPr>
              <a:t>а </a:t>
            </a:r>
            <a:r>
              <a:rPr lang="ru-RU" i="1" dirty="0">
                <a:latin typeface="+mj-lt"/>
              </a:rPr>
              <a:t>ваша</a:t>
            </a:r>
            <a:r>
              <a:rPr lang="ru-RU" dirty="0">
                <a:latin typeface="+mj-lt"/>
              </a:rPr>
              <a:t> идея — то, что вы хотите показать, тот смысл, который </a:t>
            </a:r>
            <a:r>
              <a:rPr lang="ru-RU" i="1" dirty="0" smtClean="0">
                <a:latin typeface="+mj-lt"/>
              </a:rPr>
              <a:t>вы</a:t>
            </a:r>
            <a:r>
              <a:rPr lang="en-US" i="1" dirty="0" smtClean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хотите </a:t>
            </a:r>
            <a:r>
              <a:rPr lang="ru-RU" dirty="0">
                <a:latin typeface="+mj-lt"/>
              </a:rPr>
              <a:t>в диаграмму вложить.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20000" y="503999"/>
            <a:ext cx="10800000" cy="455399"/>
          </a:xfrm>
        </p:spPr>
        <p:txBody>
          <a:bodyPr/>
          <a:lstStyle/>
          <a:p>
            <a:pPr lvl="0"/>
            <a:r>
              <a:rPr lang="ru-RU" sz="3200" b="1" dirty="0" smtClean="0"/>
              <a:t>Практикум</a:t>
            </a:r>
            <a:endParaRPr lang="ru-RU" sz="3200" b="1" dirty="0"/>
          </a:p>
        </p:txBody>
      </p:sp>
      <p:pic>
        <p:nvPicPr>
          <p:cNvPr id="3" name="Объект 3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186120" y="6026040"/>
            <a:ext cx="837720" cy="6893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ая соединительная линия 5"/>
          <p:cNvSpPr/>
          <p:nvPr/>
        </p:nvSpPr>
        <p:spPr>
          <a:xfrm>
            <a:off x="0" y="959400"/>
            <a:ext cx="12191760" cy="0"/>
          </a:xfrm>
          <a:prstGeom prst="line">
            <a:avLst/>
          </a:prstGeom>
          <a:noFill/>
          <a:ln w="38160">
            <a:solidFill>
              <a:srgbClr val="5B9BD5"/>
            </a:solidFill>
            <a:prstDash val="solid"/>
            <a:miter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kk-KZ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6"/>
          <p:cNvSpPr txBox="1">
            <a:spLocks noGrp="1"/>
          </p:cNvSpPr>
          <p:nvPr>
            <p:ph type="sldNum" sz="quarter" idx="4294967295"/>
          </p:nvPr>
        </p:nvSpPr>
        <p:spPr>
          <a:xfrm>
            <a:off x="11016000" y="6356520"/>
            <a:ext cx="3373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/>
          <a:p>
            <a:pPr lvl="0"/>
            <a:fld id="{B7DC68C8-E297-4C4A-A610-BA50F065B023}" type="slidenum">
              <a:t>5</a:t>
            </a:fld>
            <a:endParaRPr lang="kk-KZ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0000" y="1007999"/>
            <a:ext cx="2088000" cy="5472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lvl="0">
              <a:spcBef>
                <a:spcPts val="21"/>
              </a:spcBef>
            </a:pPr>
            <a:r>
              <a:rPr lang="ru-RU" sz="1400" dirty="0"/>
              <a:t>Чтобы понять важность первого шага, </a:t>
            </a:r>
            <a:r>
              <a:rPr lang="ru-RU" sz="1400" dirty="0" smtClean="0"/>
              <a:t>рассмотрим пример, набросав </a:t>
            </a:r>
            <a:r>
              <a:rPr lang="ru-RU" sz="1400" dirty="0"/>
              <a:t> как можно больше </a:t>
            </a:r>
            <a:r>
              <a:rPr lang="ru-RU" sz="1400" dirty="0" smtClean="0"/>
              <a:t>диаграмм,</a:t>
            </a:r>
          </a:p>
          <a:p>
            <a:pPr lvl="0">
              <a:spcBef>
                <a:spcPts val="21"/>
              </a:spcBef>
            </a:pPr>
            <a:r>
              <a:rPr lang="ru-RU" sz="1400" dirty="0" smtClean="0"/>
              <a:t>используя данные (процентное </a:t>
            </a:r>
            <a:r>
              <a:rPr lang="ru-RU" sz="1400" dirty="0"/>
              <a:t>соотношение объема продаж по регионам для каждой компании) из </a:t>
            </a:r>
            <a:r>
              <a:rPr lang="ru-RU" sz="1400" dirty="0" smtClean="0"/>
              <a:t>таблицы.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i="0" u="none" strike="noStrike" kern="1200" dirty="0">
              <a:ln>
                <a:noFill/>
              </a:ln>
              <a:latin typeface="Calibri Light" pitchFamily="34"/>
              <a:ea typeface="Microsoft YaHei" pitchFamily="2"/>
              <a:cs typeface="Mangal" pitchFamily="2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996631"/>
              </p:ext>
            </p:extLst>
          </p:nvPr>
        </p:nvGraphicFramePr>
        <p:xfrm>
          <a:off x="803275" y="1703387"/>
          <a:ext cx="7121422" cy="1923054"/>
        </p:xfrm>
        <a:graphic>
          <a:graphicData uri="http://schemas.openxmlformats.org/drawingml/2006/table">
            <a:tbl>
              <a:tblPr/>
              <a:tblGrid>
                <a:gridCol w="2417596"/>
                <a:gridCol w="2446400"/>
                <a:gridCol w="2257426"/>
              </a:tblGrid>
              <a:tr h="354658">
                <a:tc>
                  <a:txBody>
                    <a:bodyPr/>
                    <a:lstStyle/>
                    <a:p>
                      <a:pPr marL="173038" marR="0" lvl="0" indent="-173038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2000" b="1">
                          <a:latin typeface="Calibri Light" pitchFamily="34"/>
                        </a:defRPr>
                      </a:pPr>
                      <a:r>
                        <a:rPr lang="kk-KZ" sz="2000" b="1" i="0" u="none" strike="noStrike" kern="1200" dirty="0" smtClean="0">
                          <a:ln>
                            <a:noFill/>
                          </a:ln>
                          <a:latin typeface="Calibri Light" pitchFamily="34"/>
                          <a:ea typeface="Microsoft YaHei" pitchFamily="2"/>
                          <a:cs typeface="Mangal" pitchFamily="2"/>
                        </a:rPr>
                        <a:t>Регион</a:t>
                      </a:r>
                      <a:endParaRPr lang="kk-KZ" sz="2000" b="1" i="0" u="none" strike="noStrike" kern="1200" dirty="0">
                        <a:ln>
                          <a:noFill/>
                        </a:ln>
                        <a:latin typeface="Calibri Light" pitchFamily="34"/>
                        <a:ea typeface="Microsoft YaHei" pitchFamily="2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kk-KZ" sz="2000" b="1" i="0" u="none" strike="noStrike" kern="1200" dirty="0" smtClean="0">
                          <a:ln>
                            <a:noFill/>
                          </a:ln>
                          <a:latin typeface="Calibri Light" pitchFamily="34"/>
                          <a:ea typeface="Microsoft YaHei" pitchFamily="2"/>
                          <a:cs typeface="Mangal" pitchFamily="2"/>
                        </a:rPr>
                        <a:t>Компания А</a:t>
                      </a:r>
                      <a:endParaRPr lang="kk-KZ" sz="2000" b="1" i="0" u="none" strike="noStrike" kern="1200" dirty="0">
                        <a:ln>
                          <a:noFill/>
                        </a:ln>
                        <a:latin typeface="Calibri Light" pitchFamily="34"/>
                        <a:ea typeface="Microsoft YaHei" pitchFamily="2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kk-KZ" sz="2000" b="1" i="0" u="none" strike="noStrike" kern="1200" dirty="0" smtClean="0">
                          <a:ln>
                            <a:noFill/>
                          </a:ln>
                          <a:latin typeface="Calibri Light" pitchFamily="34"/>
                          <a:ea typeface="Microsoft YaHei" pitchFamily="2"/>
                          <a:cs typeface="Mangal" pitchFamily="2"/>
                        </a:rPr>
                        <a:t>Компания Б</a:t>
                      </a:r>
                      <a:endParaRPr lang="kk-KZ" sz="2000" b="1" i="0" u="none" strike="noStrike" kern="1200" dirty="0">
                        <a:ln>
                          <a:noFill/>
                        </a:ln>
                        <a:latin typeface="Calibri Light" pitchFamily="34"/>
                        <a:ea typeface="Microsoft YaHei" pitchFamily="2"/>
                        <a:cs typeface="Mangal" pitchFamily="2"/>
                      </a:endParaRPr>
                    </a:p>
                  </a:txBody>
                  <a:tcPr/>
                </a:tc>
              </a:tr>
              <a:tr h="318373">
                <a:tc>
                  <a:txBody>
                    <a:bodyPr/>
                    <a:lstStyle/>
                    <a:p>
                      <a:pPr rtl="0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Север</a:t>
                      </a:r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600" dirty="0" smtClean="0">
                          <a:effectLst/>
                          <a:latin typeface="+mj-lt"/>
                        </a:rPr>
                        <a:t>13</a:t>
                      </a:r>
                      <a:endParaRPr lang="ru-RU" sz="1600" dirty="0"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600" dirty="0" smtClean="0">
                          <a:effectLst/>
                          <a:latin typeface="+mj-lt"/>
                        </a:rPr>
                        <a:t>39</a:t>
                      </a:r>
                      <a:endParaRPr lang="ru-RU" sz="1600" dirty="0">
                        <a:effectLst/>
                        <a:latin typeface="+mj-lt"/>
                      </a:endParaRPr>
                    </a:p>
                  </a:txBody>
                  <a:tcPr/>
                </a:tc>
              </a:tr>
              <a:tr h="318373">
                <a:tc>
                  <a:txBody>
                    <a:bodyPr/>
                    <a:lstStyle/>
                    <a:p>
                      <a:pPr rtl="0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Юг</a:t>
                      </a:r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600" dirty="0" smtClean="0">
                          <a:effectLst/>
                          <a:latin typeface="+mj-lt"/>
                        </a:rPr>
                        <a:t>35</a:t>
                      </a:r>
                      <a:endParaRPr lang="ru-RU" sz="1600" dirty="0"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600" dirty="0" smtClean="0">
                          <a:effectLst/>
                          <a:latin typeface="+mj-lt"/>
                        </a:rPr>
                        <a:t>6</a:t>
                      </a:r>
                      <a:endParaRPr lang="ru-RU" sz="1600" dirty="0">
                        <a:effectLst/>
                        <a:latin typeface="+mj-lt"/>
                      </a:endParaRPr>
                    </a:p>
                  </a:txBody>
                  <a:tcPr/>
                </a:tc>
              </a:tr>
              <a:tr h="520974">
                <a:tc>
                  <a:txBody>
                    <a:bodyPr/>
                    <a:lstStyle/>
                    <a:p>
                      <a:pPr rtl="0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Восток</a:t>
                      </a:r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600" dirty="0" smtClean="0">
                          <a:effectLst/>
                          <a:latin typeface="+mj-lt"/>
                        </a:rPr>
                        <a:t>27</a:t>
                      </a:r>
                      <a:endParaRPr lang="ru-RU" sz="1600" dirty="0"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600" dirty="0" smtClean="0">
                          <a:effectLst/>
                          <a:latin typeface="+mj-lt"/>
                        </a:rPr>
                        <a:t>27</a:t>
                      </a:r>
                      <a:endParaRPr lang="ru-RU" sz="1600" dirty="0">
                        <a:effectLst/>
                        <a:latin typeface="+mj-lt"/>
                      </a:endParaRPr>
                    </a:p>
                  </a:txBody>
                  <a:tcPr/>
                </a:tc>
              </a:tr>
              <a:tr h="318373">
                <a:tc>
                  <a:txBody>
                    <a:bodyPr/>
                    <a:lstStyle/>
                    <a:p>
                      <a:pPr rtl="0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Запад</a:t>
                      </a:r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600" dirty="0" smtClean="0">
                          <a:effectLst/>
                          <a:latin typeface="+mj-lt"/>
                        </a:rPr>
                        <a:t>25</a:t>
                      </a:r>
                      <a:endParaRPr lang="ru-RU" sz="1600" dirty="0"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600" dirty="0" smtClean="0">
                          <a:effectLst/>
                          <a:latin typeface="+mj-lt"/>
                        </a:rPr>
                        <a:t>28</a:t>
                      </a:r>
                      <a:endParaRPr lang="ru-RU" sz="1600" dirty="0">
                        <a:effectLst/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62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20000" y="503999"/>
            <a:ext cx="10800000" cy="455399"/>
          </a:xfrm>
        </p:spPr>
        <p:txBody>
          <a:bodyPr/>
          <a:lstStyle/>
          <a:p>
            <a:pPr lvl="0"/>
            <a:r>
              <a:rPr lang="ru-RU" sz="3200" b="1" dirty="0" smtClean="0"/>
              <a:t>Выбор диаграммы в зависимости от идеи</a:t>
            </a:r>
            <a:endParaRPr lang="ru-RU" sz="3200" b="1" dirty="0"/>
          </a:p>
        </p:txBody>
      </p:sp>
      <p:pic>
        <p:nvPicPr>
          <p:cNvPr id="3" name="Объект 3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186120" y="6026040"/>
            <a:ext cx="837720" cy="6893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ая соединительная линия 5"/>
          <p:cNvSpPr/>
          <p:nvPr/>
        </p:nvSpPr>
        <p:spPr>
          <a:xfrm>
            <a:off x="0" y="959400"/>
            <a:ext cx="12191760" cy="0"/>
          </a:xfrm>
          <a:prstGeom prst="line">
            <a:avLst/>
          </a:prstGeom>
          <a:noFill/>
          <a:ln w="38160">
            <a:solidFill>
              <a:srgbClr val="5B9BD5"/>
            </a:solidFill>
            <a:prstDash val="solid"/>
            <a:miter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kk-KZ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6"/>
          <p:cNvSpPr txBox="1">
            <a:spLocks noGrp="1"/>
          </p:cNvSpPr>
          <p:nvPr>
            <p:ph type="sldNum" sz="quarter" idx="4294967295"/>
          </p:nvPr>
        </p:nvSpPr>
        <p:spPr>
          <a:xfrm>
            <a:off x="11016000" y="6356520"/>
            <a:ext cx="3373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/>
          <a:p>
            <a:pPr lvl="0"/>
            <a:fld id="{B7DC68C8-E297-4C4A-A610-BA50F065B023}" type="slidenum">
              <a:t>6</a:t>
            </a:fld>
            <a:endParaRPr lang="kk-KZ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0000" y="1007999"/>
            <a:ext cx="2088000" cy="5472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1">
              <a:lnSpc>
                <a:spcPct val="100000"/>
              </a:lnSpc>
              <a:spcBef>
                <a:spcPts val="21"/>
              </a:spcBef>
              <a:buNone/>
              <a:tabLst/>
            </a:pPr>
            <a:endParaRPr lang="ru-RU" sz="1400" b="0" i="0" u="none" strike="noStrike" kern="1200" dirty="0">
              <a:ln>
                <a:noFill/>
              </a:ln>
              <a:latin typeface="Calibri Light" pitchFamily="34"/>
              <a:ea typeface="Microsoft YaHei" pitchFamily="2"/>
              <a:cs typeface="Mangal" pitchFamily="2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60554" y="3161403"/>
            <a:ext cx="39253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/>
              <a:t>Региональная структура продаж компаний А и Б</a:t>
            </a:r>
          </a:p>
          <a:p>
            <a:r>
              <a:rPr lang="ru-RU" sz="1400" dirty="0"/>
              <a:t>не­однородна.</a:t>
            </a:r>
            <a:endParaRPr lang="ru-RU" sz="1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097727" y="3143767"/>
            <a:ext cx="38756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/>
              <a:t>Региональная структура продаж компаний А и </a:t>
            </a:r>
            <a:r>
              <a:rPr lang="ru-RU" sz="1400" dirty="0" smtClean="0"/>
              <a:t>Б</a:t>
            </a:r>
          </a:p>
          <a:p>
            <a:r>
              <a:rPr lang="ru-RU" sz="1400" dirty="0" smtClean="0"/>
              <a:t>не­однородна</a:t>
            </a:r>
            <a:r>
              <a:rPr lang="ru-RU" sz="1400" dirty="0"/>
              <a:t>.</a:t>
            </a:r>
            <a:endParaRPr lang="ru-RU" sz="1400" dirty="0">
              <a:latin typeface="+mj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35015" y="5587752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smtClean="0"/>
              <a:t>Наибольших </a:t>
            </a:r>
            <a:r>
              <a:rPr lang="ru-RU" sz="1400" dirty="0"/>
              <a:t>успехов компания А </a:t>
            </a:r>
            <a:r>
              <a:rPr lang="ru-RU" sz="1400" dirty="0" smtClean="0"/>
              <a:t>добилась</a:t>
            </a:r>
          </a:p>
          <a:p>
            <a:r>
              <a:rPr lang="ru-RU" sz="1400" dirty="0" smtClean="0"/>
              <a:t>на </a:t>
            </a:r>
            <a:r>
              <a:rPr lang="ru-RU" sz="1400" dirty="0"/>
              <a:t>юге, а компания Б — на </a:t>
            </a:r>
            <a:r>
              <a:rPr lang="ru-RU" sz="1400" dirty="0" smtClean="0"/>
              <a:t>севере.</a:t>
            </a:r>
          </a:p>
          <a:p>
            <a:r>
              <a:rPr lang="ru-RU" sz="1400" dirty="0" smtClean="0"/>
              <a:t>Наименьших </a:t>
            </a:r>
            <a:r>
              <a:rPr lang="ru-RU" sz="1400" dirty="0"/>
              <a:t>успехов ком­пания А </a:t>
            </a:r>
            <a:r>
              <a:rPr lang="ru-RU" sz="1400" dirty="0" smtClean="0"/>
              <a:t>добилась</a:t>
            </a:r>
          </a:p>
          <a:p>
            <a:r>
              <a:rPr lang="ru-RU" sz="1400" dirty="0" smtClean="0"/>
              <a:t>на </a:t>
            </a:r>
            <a:r>
              <a:rPr lang="ru-RU" sz="1400" dirty="0"/>
              <a:t>севере, а компания Б — на юге.</a:t>
            </a:r>
          </a:p>
          <a:p>
            <a:r>
              <a:rPr lang="ru-RU" sz="1400" dirty="0"/>
              <a:t/>
            </a:r>
            <a:br>
              <a:rPr lang="ru-RU" sz="1400" dirty="0"/>
            </a:br>
            <a:endParaRPr lang="ru-RU" sz="1400" dirty="0">
              <a:latin typeface="+mj-lt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244660" y="5656708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+mj-lt"/>
              </a:rPr>
              <a:t>На юге компания А значительно опережает компанию </a:t>
            </a:r>
            <a:r>
              <a:rPr lang="ru-RU" sz="1400" dirty="0" smtClean="0">
                <a:solidFill>
                  <a:srgbClr val="000000"/>
                </a:solidFill>
                <a:latin typeface="+mj-lt"/>
              </a:rPr>
              <a:t>Б;</a:t>
            </a:r>
            <a:endParaRPr lang="en-US" sz="1400" dirty="0" smtClean="0">
              <a:solidFill>
                <a:srgbClr val="000000"/>
              </a:solidFill>
              <a:latin typeface="+mj-lt"/>
            </a:endParaRPr>
          </a:p>
          <a:p>
            <a:r>
              <a:rPr lang="ru-RU" sz="1400" dirty="0" smtClean="0">
                <a:solidFill>
                  <a:srgbClr val="000000"/>
                </a:solidFill>
                <a:latin typeface="+mj-lt"/>
              </a:rPr>
              <a:t>на </a:t>
            </a:r>
            <a:r>
              <a:rPr lang="ru-RU" sz="1400" dirty="0">
                <a:solidFill>
                  <a:srgbClr val="000000"/>
                </a:solidFill>
                <a:latin typeface="+mj-lt"/>
              </a:rPr>
              <a:t>востоке и западе компании активно кон­курируют </a:t>
            </a:r>
            <a:r>
              <a:rPr lang="ru-RU" sz="1400" dirty="0" smtClean="0">
                <a:solidFill>
                  <a:srgbClr val="000000"/>
                </a:solidFill>
                <a:latin typeface="+mj-lt"/>
              </a:rPr>
              <a:t>друг</a:t>
            </a:r>
            <a:endParaRPr lang="en-US" sz="1400" dirty="0" smtClean="0">
              <a:solidFill>
                <a:srgbClr val="000000"/>
              </a:solidFill>
              <a:latin typeface="+mj-lt"/>
            </a:endParaRPr>
          </a:p>
          <a:p>
            <a:r>
              <a:rPr lang="ru-RU" sz="1400" dirty="0" smtClean="0">
                <a:solidFill>
                  <a:srgbClr val="000000"/>
                </a:solidFill>
                <a:latin typeface="+mj-lt"/>
              </a:rPr>
              <a:t>с </a:t>
            </a:r>
            <a:r>
              <a:rPr lang="ru-RU" sz="1400" dirty="0">
                <a:solidFill>
                  <a:srgbClr val="000000"/>
                </a:solidFill>
                <a:latin typeface="+mj-lt"/>
              </a:rPr>
              <a:t>другом; на севере компания А отстает от компании Б.</a:t>
            </a:r>
            <a:endParaRPr lang="ru-RU" sz="1400" dirty="0">
              <a:latin typeface="+mj-lt"/>
            </a:endParaRPr>
          </a:p>
        </p:txBody>
      </p:sp>
      <p:graphicFrame>
        <p:nvGraphicFramePr>
          <p:cNvPr id="1088" name="Диаграмма 1087"/>
          <p:cNvGraphicFramePr/>
          <p:nvPr>
            <p:extLst>
              <p:ext uri="{D42A27DB-BD31-4B8C-83A1-F6EECF244321}">
                <p14:modId xmlns:p14="http://schemas.microsoft.com/office/powerpoint/2010/main" val="1568762340"/>
              </p:ext>
            </p:extLst>
          </p:nvPr>
        </p:nvGraphicFramePr>
        <p:xfrm>
          <a:off x="4985924" y="959398"/>
          <a:ext cx="3232913" cy="2217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7" name="Диаграмма 96"/>
          <p:cNvGraphicFramePr/>
          <p:nvPr>
            <p:extLst>
              <p:ext uri="{D42A27DB-BD31-4B8C-83A1-F6EECF244321}">
                <p14:modId xmlns:p14="http://schemas.microsoft.com/office/powerpoint/2010/main" val="156675162"/>
              </p:ext>
            </p:extLst>
          </p:nvPr>
        </p:nvGraphicFramePr>
        <p:xfrm>
          <a:off x="6815954" y="959398"/>
          <a:ext cx="3510652" cy="2217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92" name="Диаграмма 1091"/>
          <p:cNvGraphicFramePr/>
          <p:nvPr>
            <p:extLst>
              <p:ext uri="{D42A27DB-BD31-4B8C-83A1-F6EECF244321}">
                <p14:modId xmlns:p14="http://schemas.microsoft.com/office/powerpoint/2010/main" val="3697145634"/>
              </p:ext>
            </p:extLst>
          </p:nvPr>
        </p:nvGraphicFramePr>
        <p:xfrm>
          <a:off x="5843588" y="3789362"/>
          <a:ext cx="3780859" cy="2001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97" name="Диаграмма 1096"/>
          <p:cNvGraphicFramePr/>
          <p:nvPr>
            <p:extLst>
              <p:ext uri="{D42A27DB-BD31-4B8C-83A1-F6EECF244321}">
                <p14:modId xmlns:p14="http://schemas.microsoft.com/office/powerpoint/2010/main" val="2374624775"/>
              </p:ext>
            </p:extLst>
          </p:nvPr>
        </p:nvGraphicFramePr>
        <p:xfrm>
          <a:off x="720001" y="3666987"/>
          <a:ext cx="2315300" cy="1989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0" name="Диаграмма 109"/>
          <p:cNvGraphicFramePr/>
          <p:nvPr>
            <p:extLst>
              <p:ext uri="{D42A27DB-BD31-4B8C-83A1-F6EECF244321}">
                <p14:modId xmlns:p14="http://schemas.microsoft.com/office/powerpoint/2010/main" val="2987844612"/>
              </p:ext>
            </p:extLst>
          </p:nvPr>
        </p:nvGraphicFramePr>
        <p:xfrm>
          <a:off x="720001" y="3666987"/>
          <a:ext cx="1899213" cy="1989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11" name="Диаграмма 110"/>
          <p:cNvGraphicFramePr/>
          <p:nvPr>
            <p:extLst>
              <p:ext uri="{D42A27DB-BD31-4B8C-83A1-F6EECF244321}">
                <p14:modId xmlns:p14="http://schemas.microsoft.com/office/powerpoint/2010/main" val="3070862936"/>
              </p:ext>
            </p:extLst>
          </p:nvPr>
        </p:nvGraphicFramePr>
        <p:xfrm>
          <a:off x="3035300" y="3684623"/>
          <a:ext cx="2315300" cy="1989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101" name="Диаграмма 1100"/>
          <p:cNvGraphicFramePr/>
          <p:nvPr>
            <p:extLst>
              <p:ext uri="{D42A27DB-BD31-4B8C-83A1-F6EECF244321}">
                <p14:modId xmlns:p14="http://schemas.microsoft.com/office/powerpoint/2010/main" val="3783934667"/>
              </p:ext>
            </p:extLst>
          </p:nvPr>
        </p:nvGraphicFramePr>
        <p:xfrm>
          <a:off x="1575978" y="579102"/>
          <a:ext cx="4585778" cy="2492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59490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20000" y="503999"/>
            <a:ext cx="10800000" cy="455399"/>
          </a:xfrm>
        </p:spPr>
        <p:txBody>
          <a:bodyPr/>
          <a:lstStyle/>
          <a:p>
            <a:pPr lvl="0"/>
            <a:r>
              <a:rPr lang="ru-RU" sz="3200" b="1" dirty="0" smtClean="0"/>
              <a:t>Преимущество заголовков </a:t>
            </a:r>
            <a:endParaRPr lang="ru-RU" sz="3200" b="1" dirty="0"/>
          </a:p>
        </p:txBody>
      </p:sp>
      <p:pic>
        <p:nvPicPr>
          <p:cNvPr id="3" name="Объект 3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186120" y="6026040"/>
            <a:ext cx="837720" cy="6893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ая соединительная линия 5"/>
          <p:cNvSpPr/>
          <p:nvPr/>
        </p:nvSpPr>
        <p:spPr>
          <a:xfrm>
            <a:off x="0" y="959400"/>
            <a:ext cx="12191760" cy="0"/>
          </a:xfrm>
          <a:prstGeom prst="line">
            <a:avLst/>
          </a:prstGeom>
          <a:noFill/>
          <a:ln w="38160">
            <a:solidFill>
              <a:srgbClr val="5B9BD5"/>
            </a:solidFill>
            <a:prstDash val="solid"/>
            <a:miter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kk-KZ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6"/>
          <p:cNvSpPr txBox="1">
            <a:spLocks noGrp="1"/>
          </p:cNvSpPr>
          <p:nvPr>
            <p:ph type="sldNum" sz="quarter" idx="4294967295"/>
          </p:nvPr>
        </p:nvSpPr>
        <p:spPr>
          <a:xfrm>
            <a:off x="11016000" y="6356520"/>
            <a:ext cx="3373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/>
          <a:p>
            <a:pPr lvl="0"/>
            <a:fld id="{B7DC68C8-E297-4C4A-A610-BA50F065B023}" type="slidenum">
              <a:t>7</a:t>
            </a:fld>
            <a:endParaRPr lang="kk-KZ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0000" y="1007999"/>
            <a:ext cx="2088000" cy="5472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lvl="0">
              <a:spcBef>
                <a:spcPts val="21"/>
              </a:spcBef>
            </a:pPr>
            <a:r>
              <a:rPr lang="ru-RU" sz="1400" dirty="0">
                <a:latin typeface="+mj-lt"/>
              </a:rPr>
              <a:t>В следующем примере </a:t>
            </a:r>
            <a:r>
              <a:rPr lang="ru-RU" sz="1400" dirty="0" smtClean="0">
                <a:latin typeface="+mj-lt"/>
              </a:rPr>
              <a:t>заголово</a:t>
            </a:r>
            <a:r>
              <a:rPr lang="ru-RU" sz="1400" dirty="0">
                <a:latin typeface="+mj-lt"/>
              </a:rPr>
              <a:t>к</a:t>
            </a:r>
            <a:endParaRPr lang="ru-RU" sz="1400" dirty="0" smtClean="0">
              <a:latin typeface="+mj-lt"/>
            </a:endParaRPr>
          </a:p>
          <a:p>
            <a:pPr lvl="0">
              <a:spcBef>
                <a:spcPts val="21"/>
              </a:spcBef>
            </a:pPr>
            <a:r>
              <a:rPr lang="ru-RU" sz="1400" dirty="0" smtClean="0">
                <a:latin typeface="+mj-lt"/>
              </a:rPr>
              <a:t>просто </a:t>
            </a:r>
            <a:r>
              <a:rPr lang="ru-RU" sz="1400" dirty="0">
                <a:latin typeface="+mj-lt"/>
              </a:rPr>
              <a:t>указывает на то, </a:t>
            </a:r>
            <a:r>
              <a:rPr lang="ru-RU" sz="1400" dirty="0" smtClean="0">
                <a:latin typeface="+mj-lt"/>
              </a:rPr>
              <a:t>что</a:t>
            </a:r>
          </a:p>
          <a:p>
            <a:pPr lvl="0">
              <a:spcBef>
                <a:spcPts val="21"/>
              </a:spcBef>
            </a:pPr>
            <a:r>
              <a:rPr lang="ru-RU" sz="1400" dirty="0" smtClean="0">
                <a:latin typeface="+mj-lt"/>
              </a:rPr>
              <a:t>отражает </a:t>
            </a:r>
            <a:r>
              <a:rPr lang="ru-RU" sz="1400" dirty="0">
                <a:latin typeface="+mj-lt"/>
              </a:rPr>
              <a:t>линия тренда, </a:t>
            </a:r>
            <a:r>
              <a:rPr lang="ru-RU" sz="1400" dirty="0" smtClean="0">
                <a:latin typeface="+mj-lt"/>
              </a:rPr>
              <a:t>-</a:t>
            </a:r>
          </a:p>
          <a:p>
            <a:pPr lvl="0">
              <a:spcBef>
                <a:spcPts val="21"/>
              </a:spcBef>
            </a:pPr>
            <a:r>
              <a:rPr lang="ru-RU" sz="1400" dirty="0" smtClean="0">
                <a:latin typeface="+mj-lt"/>
              </a:rPr>
              <a:t>количество контрактов.</a:t>
            </a:r>
          </a:p>
          <a:p>
            <a:pPr lvl="0">
              <a:spcBef>
                <a:spcPts val="21"/>
              </a:spcBef>
            </a:pPr>
            <a:r>
              <a:rPr lang="ru-RU" sz="1400" dirty="0" smtClean="0">
                <a:latin typeface="+mj-lt"/>
              </a:rPr>
              <a:t>Тем </a:t>
            </a:r>
            <a:r>
              <a:rPr lang="ru-RU" sz="1400" dirty="0">
                <a:latin typeface="+mj-lt"/>
              </a:rPr>
              <a:t>не менее, есть еще </a:t>
            </a:r>
            <a:r>
              <a:rPr lang="ru-RU" sz="1400" dirty="0" smtClean="0">
                <a:latin typeface="+mj-lt"/>
              </a:rPr>
              <a:t>четыре</a:t>
            </a:r>
          </a:p>
          <a:p>
            <a:pPr lvl="0">
              <a:spcBef>
                <a:spcPts val="21"/>
              </a:spcBef>
            </a:pPr>
            <a:r>
              <a:rPr lang="ru-RU" sz="1400" dirty="0" smtClean="0">
                <a:latin typeface="+mj-lt"/>
              </a:rPr>
              <a:t>аспекта</a:t>
            </a:r>
            <a:r>
              <a:rPr lang="ru-RU" sz="1400" dirty="0">
                <a:latin typeface="+mj-lt"/>
              </a:rPr>
              <a:t>, на которые </a:t>
            </a:r>
            <a:r>
              <a:rPr lang="ru-RU" sz="1400" dirty="0" smtClean="0">
                <a:latin typeface="+mj-lt"/>
              </a:rPr>
              <a:t>можно</a:t>
            </a:r>
          </a:p>
          <a:p>
            <a:pPr lvl="0">
              <a:spcBef>
                <a:spcPts val="21"/>
              </a:spcBef>
            </a:pPr>
            <a:r>
              <a:rPr lang="ru-RU" sz="1400" dirty="0" smtClean="0">
                <a:latin typeface="+mj-lt"/>
              </a:rPr>
              <a:t>обратить </a:t>
            </a:r>
            <a:r>
              <a:rPr lang="ru-RU" sz="1400" dirty="0">
                <a:latin typeface="+mj-lt"/>
              </a:rPr>
              <a:t>внимание аудитории</a:t>
            </a:r>
            <a:r>
              <a:rPr lang="ru-RU" sz="1400" dirty="0" smtClean="0">
                <a:latin typeface="+mj-lt"/>
              </a:rPr>
              <a:t>.</a:t>
            </a:r>
            <a:endParaRPr lang="en-US" sz="1400" dirty="0" smtClean="0">
              <a:latin typeface="+mj-lt"/>
            </a:endParaRPr>
          </a:p>
          <a:p>
            <a:r>
              <a:rPr lang="ru-RU" sz="1400" dirty="0">
                <a:latin typeface="+mj-lt"/>
              </a:rPr>
              <a:t>Идея 1</a:t>
            </a:r>
            <a:endParaRPr lang="en-US" sz="1400" dirty="0">
              <a:latin typeface="+mj-lt"/>
            </a:endParaRPr>
          </a:p>
          <a:p>
            <a:r>
              <a:rPr lang="ru-RU" sz="1400" dirty="0">
                <a:latin typeface="+mj-lt"/>
              </a:rPr>
              <a:t>Количество контрактов возросло.</a:t>
            </a:r>
            <a:br>
              <a:rPr lang="ru-RU" sz="1400" dirty="0">
                <a:latin typeface="+mj-lt"/>
              </a:rPr>
            </a:br>
            <a:r>
              <a:rPr lang="ru-RU" sz="1400" dirty="0">
                <a:latin typeface="+mj-lt"/>
              </a:rPr>
              <a:t>Идея 2</a:t>
            </a:r>
            <a:br>
              <a:rPr lang="ru-RU" sz="1400" dirty="0">
                <a:latin typeface="+mj-lt"/>
              </a:rPr>
            </a:br>
            <a:r>
              <a:rPr lang="ru-RU" sz="1400" dirty="0">
                <a:latin typeface="+mj-lt"/>
              </a:rPr>
              <a:t>Количество контрактов изменяется.</a:t>
            </a:r>
            <a:br>
              <a:rPr lang="ru-RU" sz="1400" dirty="0">
                <a:latin typeface="+mj-lt"/>
              </a:rPr>
            </a:br>
            <a:r>
              <a:rPr lang="ru-RU" sz="1400" dirty="0">
                <a:latin typeface="+mj-lt"/>
              </a:rPr>
              <a:t>Идея 3</a:t>
            </a:r>
            <a:br>
              <a:rPr lang="ru-RU" sz="1400" dirty="0">
                <a:latin typeface="+mj-lt"/>
              </a:rPr>
            </a:br>
            <a:r>
              <a:rPr lang="ru-RU" sz="1400" dirty="0">
                <a:latin typeface="+mj-lt"/>
              </a:rPr>
              <a:t>В августе было заключено наибольшее</a:t>
            </a:r>
            <a:endParaRPr lang="en-US" sz="1400" dirty="0">
              <a:latin typeface="+mj-lt"/>
            </a:endParaRPr>
          </a:p>
          <a:p>
            <a:r>
              <a:rPr lang="ru-RU" sz="1400" dirty="0">
                <a:latin typeface="+mj-lt"/>
              </a:rPr>
              <a:t>количество контрактов.</a:t>
            </a:r>
            <a:br>
              <a:rPr lang="ru-RU" sz="1400" dirty="0">
                <a:latin typeface="+mj-lt"/>
              </a:rPr>
            </a:br>
            <a:r>
              <a:rPr lang="ru-RU" sz="1400" dirty="0">
                <a:latin typeface="+mj-lt"/>
              </a:rPr>
              <a:t>Идея 4</a:t>
            </a:r>
            <a:br>
              <a:rPr lang="ru-RU" sz="1400" dirty="0">
                <a:latin typeface="+mj-lt"/>
              </a:rPr>
            </a:br>
            <a:r>
              <a:rPr lang="ru-RU" sz="1400" dirty="0">
                <a:latin typeface="+mj-lt"/>
              </a:rPr>
              <a:t>Количество заключенных контрактов</a:t>
            </a:r>
            <a:endParaRPr lang="en-US" sz="1400" dirty="0">
              <a:latin typeface="+mj-lt"/>
            </a:endParaRPr>
          </a:p>
          <a:p>
            <a:r>
              <a:rPr lang="ru-RU" sz="1400" dirty="0">
                <a:latin typeface="+mj-lt"/>
              </a:rPr>
              <a:t>снижалось в двух из восьми месяцев.</a:t>
            </a:r>
          </a:p>
          <a:p>
            <a:pPr lvl="0">
              <a:spcBef>
                <a:spcPts val="21"/>
              </a:spcBef>
            </a:pPr>
            <a:endParaRPr lang="ru-RU" sz="1400" dirty="0">
              <a:latin typeface="+mj-lt"/>
              <a:ea typeface="Microsoft YaHei" pitchFamily="2"/>
              <a:cs typeface="Mangal" pitchFamily="2"/>
            </a:endParaRPr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1853403680"/>
              </p:ext>
            </p:extLst>
          </p:nvPr>
        </p:nvGraphicFramePr>
        <p:xfrm>
          <a:off x="4521639" y="959398"/>
          <a:ext cx="6324451" cy="3533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068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20000" y="503999"/>
            <a:ext cx="10800000" cy="455399"/>
          </a:xfrm>
        </p:spPr>
        <p:txBody>
          <a:bodyPr/>
          <a:lstStyle/>
          <a:p>
            <a:pPr lvl="0"/>
            <a:r>
              <a:rPr lang="ru-RU" sz="3200" b="1" dirty="0" smtClean="0"/>
              <a:t>Преимущество заголовков </a:t>
            </a:r>
            <a:endParaRPr lang="ru-RU" sz="3200" b="1" dirty="0"/>
          </a:p>
        </p:txBody>
      </p:sp>
      <p:pic>
        <p:nvPicPr>
          <p:cNvPr id="3" name="Объект 3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186120" y="6026040"/>
            <a:ext cx="837720" cy="6893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ая соединительная линия 5"/>
          <p:cNvSpPr/>
          <p:nvPr/>
        </p:nvSpPr>
        <p:spPr>
          <a:xfrm>
            <a:off x="0" y="959400"/>
            <a:ext cx="12191760" cy="0"/>
          </a:xfrm>
          <a:prstGeom prst="line">
            <a:avLst/>
          </a:prstGeom>
          <a:noFill/>
          <a:ln w="38160">
            <a:solidFill>
              <a:srgbClr val="5B9BD5"/>
            </a:solidFill>
            <a:prstDash val="solid"/>
            <a:miter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kk-KZ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6"/>
          <p:cNvSpPr txBox="1">
            <a:spLocks noGrp="1"/>
          </p:cNvSpPr>
          <p:nvPr>
            <p:ph type="sldNum" sz="quarter" idx="4294967295"/>
          </p:nvPr>
        </p:nvSpPr>
        <p:spPr>
          <a:xfrm>
            <a:off x="11016000" y="6356520"/>
            <a:ext cx="3373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/>
          <a:p>
            <a:pPr lvl="0"/>
            <a:fld id="{B7DC68C8-E297-4C4A-A610-BA50F065B023}" type="slidenum">
              <a:t>8</a:t>
            </a:fld>
            <a:endParaRPr lang="kk-KZ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140563"/>
              </p:ext>
            </p:extLst>
          </p:nvPr>
        </p:nvGraphicFramePr>
        <p:xfrm>
          <a:off x="823912" y="1086642"/>
          <a:ext cx="10006014" cy="3360420"/>
        </p:xfrm>
        <a:graphic>
          <a:graphicData uri="http://schemas.openxmlformats.org/drawingml/2006/table">
            <a:tbl>
              <a:tblPr/>
              <a:tblGrid>
                <a:gridCol w="5003007"/>
                <a:gridCol w="500300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0000"/>
                          </a:solidFill>
                          <a:effectLst/>
                        </a:rPr>
                        <a:t>Тематический заголовок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E3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0000"/>
                          </a:solidFill>
                          <a:effectLst/>
                        </a:rPr>
                        <a:t>Заголовок, выражающий основную мысль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E3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>
                          <a:solidFill>
                            <a:srgbClr val="000000"/>
                          </a:solidFill>
                          <a:effectLst/>
                        </a:rPr>
                        <a:t>Динамика объема продаж компании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>
                          <a:solidFill>
                            <a:srgbClr val="000000"/>
                          </a:solidFill>
                          <a:effectLst/>
                        </a:rPr>
                        <a:t>Объем продаж компании удвоился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 dirty="0">
                          <a:solidFill>
                            <a:srgbClr val="000000"/>
                          </a:solidFill>
                          <a:effectLst/>
                        </a:rPr>
                        <a:t>Производительность по регионам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>
                          <a:solidFill>
                            <a:srgbClr val="000000"/>
                          </a:solidFill>
                          <a:effectLst/>
                        </a:rPr>
                        <a:t>Центральный регион занимает четвертое место по производительности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>
                          <a:solidFill>
                            <a:srgbClr val="000000"/>
                          </a:solidFill>
                          <a:effectLst/>
                        </a:rPr>
                        <a:t>Распределение активов по подразделениям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>
                          <a:solidFill>
                            <a:srgbClr val="000000"/>
                          </a:solidFill>
                          <a:effectLst/>
                        </a:rPr>
                        <a:t>В подразделении Б сконцентрировано 30 % всех активов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>
                          <a:solidFill>
                            <a:srgbClr val="000000"/>
                          </a:solidFill>
                          <a:effectLst/>
                        </a:rPr>
                        <a:t>Возрастная структура штата компании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>
                          <a:solidFill>
                            <a:srgbClr val="000000"/>
                          </a:solidFill>
                          <a:effectLst/>
                        </a:rPr>
                        <a:t>Большинству сотрудников компании от 35 до 45 лет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 dirty="0">
                          <a:solidFill>
                            <a:srgbClr val="000000"/>
                          </a:solidFill>
                          <a:effectLst/>
                        </a:rPr>
                        <a:t>Соотношение заработной платы и рентабельности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 dirty="0">
                          <a:solidFill>
                            <a:srgbClr val="000000"/>
                          </a:solidFill>
                          <a:effectLst/>
                        </a:rPr>
                        <a:t>Зависимости между размером заработной платы и рентабельностью не существует</a:t>
                      </a:r>
                      <a:br>
                        <a:rPr lang="ru-RU" u="none" strike="noStrike" dirty="0">
                          <a:solidFill>
                            <a:srgbClr val="000000"/>
                          </a:solidFill>
                          <a:effectLst/>
                        </a:rPr>
                      </a:br>
                      <a:endParaRPr lang="ru-RU" u="none" strike="noStrik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50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48000" y="432000"/>
            <a:ext cx="10872000" cy="527400"/>
          </a:xfrm>
        </p:spPr>
        <p:txBody>
          <a:bodyPr/>
          <a:lstStyle/>
          <a:p>
            <a:pPr lvl="0"/>
            <a:r>
              <a:rPr lang="ru-RU" sz="3200" b="1" dirty="0" smtClean="0"/>
              <a:t>Определение типа сравнения данных</a:t>
            </a:r>
            <a:endParaRPr lang="ru-RU" sz="3200" b="1" dirty="0"/>
          </a:p>
        </p:txBody>
      </p:sp>
      <p:pic>
        <p:nvPicPr>
          <p:cNvPr id="3" name="Объект 3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186120" y="6026040"/>
            <a:ext cx="837720" cy="6893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ая соединительная линия 5"/>
          <p:cNvSpPr/>
          <p:nvPr/>
        </p:nvSpPr>
        <p:spPr>
          <a:xfrm>
            <a:off x="0" y="959400"/>
            <a:ext cx="12191760" cy="0"/>
          </a:xfrm>
          <a:prstGeom prst="line">
            <a:avLst/>
          </a:prstGeom>
          <a:noFill/>
          <a:ln w="38160">
            <a:solidFill>
              <a:srgbClr val="5B9BD5"/>
            </a:solidFill>
            <a:prstDash val="solid"/>
            <a:miter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kk-KZ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6"/>
          <p:cNvSpPr txBox="1">
            <a:spLocks noGrp="1"/>
          </p:cNvSpPr>
          <p:nvPr>
            <p:ph type="sldNum" sz="quarter" idx="4294967295"/>
          </p:nvPr>
        </p:nvSpPr>
        <p:spPr>
          <a:xfrm>
            <a:off x="11016000" y="6356520"/>
            <a:ext cx="3373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/>
          <a:p>
            <a:pPr lvl="0"/>
            <a:fld id="{5B408AF6-8AF4-4D30-92DE-E21689CCAFD8}" type="slidenum">
              <a:t>9</a:t>
            </a:fld>
            <a:endParaRPr lang="kk-KZ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297859"/>
              </p:ext>
            </p:extLst>
          </p:nvPr>
        </p:nvGraphicFramePr>
        <p:xfrm>
          <a:off x="720000" y="1080000"/>
          <a:ext cx="10800000" cy="15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0000"/>
              </a:tblGrid>
              <a:tr h="153360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kk-KZ" sz="2400" b="0" i="0" u="none" strike="noStrike" kern="1200" dirty="0">
                        <a:ln>
                          <a:noFill/>
                        </a:ln>
                        <a:latin typeface="+mj-lt"/>
                        <a:ea typeface="Microsoft YaHei" pitchFamily="2"/>
                        <a:cs typeface="Mangal" pitchFamily="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16962" y="998830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+mj-lt"/>
              </a:rPr>
              <a:t>Данный шаг – это связующее звено между идеей и готовой диаграммой.</a:t>
            </a:r>
          </a:p>
          <a:p>
            <a:r>
              <a:rPr lang="ru-RU" dirty="0">
                <a:latin typeface="+mj-lt"/>
              </a:rPr>
              <a:t>Очень важно уяснить, что любая идея – любой аспект данных, на который вы хотите обратить внимание, – может быть выражена посредством одного из пяти основных типов сравнения: </a:t>
            </a:r>
            <a:r>
              <a:rPr lang="ru-RU" i="1" dirty="0">
                <a:latin typeface="+mj-lt"/>
              </a:rPr>
              <a:t>покомпонентного, позиционного, временного, частотного, корреляционного.</a:t>
            </a:r>
            <a:endParaRPr lang="ru-RU" dirty="0">
              <a:latin typeface="+mj-lt"/>
            </a:endParaRPr>
          </a:p>
        </p:txBody>
      </p:sp>
      <p:pic>
        <p:nvPicPr>
          <p:cNvPr id="5122" name="Picture 2" descr="http://www.plam.ru/bislit/govori_na_jazyke_diagramm_posobie_po_vizualnym_kommunikacijam/i_03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557" y="3870437"/>
            <a:ext cx="7541218" cy="146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58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Обычный 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2954</TotalTime>
  <Words>1946</Words>
  <Application>Microsoft Office PowerPoint</Application>
  <PresentationFormat>Широкоэкранный</PresentationFormat>
  <Paragraphs>258</Paragraphs>
  <Slides>23</Slides>
  <Notes>23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34" baseType="lpstr">
      <vt:lpstr>Arial Unicode MS</vt:lpstr>
      <vt:lpstr>Microsoft YaHei</vt:lpstr>
      <vt:lpstr>Arial</vt:lpstr>
      <vt:lpstr>Calibri</vt:lpstr>
      <vt:lpstr>Calibri Light</vt:lpstr>
      <vt:lpstr>Mangal</vt:lpstr>
      <vt:lpstr>StarSymbol</vt:lpstr>
      <vt:lpstr>Tahoma</vt:lpstr>
      <vt:lpstr>Times New Roman</vt:lpstr>
      <vt:lpstr>Обычный</vt:lpstr>
      <vt:lpstr>Обычный 1</vt:lpstr>
      <vt:lpstr>Презентация PowerPoint</vt:lpstr>
      <vt:lpstr>Описание процесса выбора диаграммы</vt:lpstr>
      <vt:lpstr>Выбор диаграмм</vt:lpstr>
      <vt:lpstr>Формулирование идей</vt:lpstr>
      <vt:lpstr>Практикум</vt:lpstr>
      <vt:lpstr>Выбор диаграммы в зависимости от идеи</vt:lpstr>
      <vt:lpstr>Преимущество заголовков </vt:lpstr>
      <vt:lpstr>Преимущество заголовков </vt:lpstr>
      <vt:lpstr>Определение типа сравнения данных</vt:lpstr>
      <vt:lpstr>Позиционное сравнение</vt:lpstr>
      <vt:lpstr>Временное сравнение</vt:lpstr>
      <vt:lpstr>Частотное сравнение</vt:lpstr>
      <vt:lpstr>Корреляционное сравнение</vt:lpstr>
      <vt:lpstr>Выбор типа диаграммы </vt:lpstr>
      <vt:lpstr>Типы сравнения</vt:lpstr>
      <vt:lpstr>Диаграмма для покомпонентного сравнения</vt:lpstr>
      <vt:lpstr>Диаграмма для позиционного сравнения</vt:lpstr>
      <vt:lpstr>Разнообразие линейной диаграммы</vt:lpstr>
      <vt:lpstr>Диаграммы для временного сравнения</vt:lpstr>
      <vt:lpstr>Диаграммы для временного сравнения</vt:lpstr>
      <vt:lpstr>Диаграммы для частотного сравнения</vt:lpstr>
      <vt:lpstr>Диаграммы для корреляционного сравнения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Dias</dc:creator>
  <cp:lastModifiedBy>Dias</cp:lastModifiedBy>
  <cp:revision>110</cp:revision>
  <dcterms:modified xsi:type="dcterms:W3CDTF">2016-07-15T08:28:35Z</dcterms:modified>
</cp:coreProperties>
</file>